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5"/>
    <p:sldMasterId id="2147483670" r:id="rId6"/>
    <p:sldMasterId id="214748367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</p:sldIdLst>
  <p:sldSz cy="13716000" cx="18288000"/>
  <p:notesSz cx="6858000" cy="9144000"/>
  <p:embeddedFontLst>
    <p:embeddedFont>
      <p:font typeface="Lato"/>
      <p:regular r:id="rId51"/>
      <p:bold r:id="rId52"/>
      <p:italic r:id="rId53"/>
      <p:boldItalic r:id="rId54"/>
    </p:embeddedFont>
    <p:embeddedFont>
      <p:font typeface="Bebas Neue"/>
      <p:regular r:id="rId55"/>
    </p:embeddedFont>
    <p:embeddedFont>
      <p:font typeface="Open Sans Light"/>
      <p:regular r:id="rId56"/>
      <p:bold r:id="rId57"/>
      <p:italic r:id="rId58"/>
      <p:boldItalic r:id="rId59"/>
    </p:embeddedFont>
    <p:embeddedFont>
      <p:font typeface="Open Sans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160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pos="10704">
          <p15:clr>
            <a:srgbClr val="A4A3A4"/>
          </p15:clr>
        </p15:guide>
        <p15:guide id="4" pos="816">
          <p15:clr>
            <a:srgbClr val="A4A3A4"/>
          </p15:clr>
        </p15:guide>
        <p15:guide id="5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1A24329-EB46-4188-8690-AD3ECFCA4E1F}">
  <a:tblStyle styleId="{A1A24329-EB46-4188-8690-AD3ECFCA4E1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CEF"/>
          </a:solidFill>
        </a:fill>
      </a:tcStyle>
    </a:wholeTbl>
    <a:band1H>
      <a:tcTxStyle b="off" i="off"/>
      <a:tcStyle>
        <a:fill>
          <a:solidFill>
            <a:srgbClr val="CAD6D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D6D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2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160" orient="horz"/>
        <p:guide pos="480" orient="horz"/>
        <p:guide pos="10704"/>
        <p:guide pos="816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OpenSans-italic.fntdata"/><Relationship Id="rId61" Type="http://schemas.openxmlformats.org/officeDocument/2006/relationships/font" Target="fonts/OpenSans-bold.fntdata"/><Relationship Id="rId20" Type="http://schemas.openxmlformats.org/officeDocument/2006/relationships/slide" Target="slides/slide12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font" Target="fonts/OpenSans-regular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Lato-regular.fntdata"/><Relationship Id="rId50" Type="http://schemas.openxmlformats.org/officeDocument/2006/relationships/slide" Target="slides/slide42.xml"/><Relationship Id="rId53" Type="http://schemas.openxmlformats.org/officeDocument/2006/relationships/font" Target="fonts/Lato-italic.fntdata"/><Relationship Id="rId52" Type="http://schemas.openxmlformats.org/officeDocument/2006/relationships/font" Target="fonts/Lato-bold.fntdata"/><Relationship Id="rId11" Type="http://schemas.openxmlformats.org/officeDocument/2006/relationships/slide" Target="slides/slide3.xml"/><Relationship Id="rId55" Type="http://schemas.openxmlformats.org/officeDocument/2006/relationships/font" Target="fonts/BebasNeue-regular.fntdata"/><Relationship Id="rId10" Type="http://schemas.openxmlformats.org/officeDocument/2006/relationships/slide" Target="slides/slide2.xml"/><Relationship Id="rId54" Type="http://schemas.openxmlformats.org/officeDocument/2006/relationships/font" Target="fonts/Lato-boldItalic.fntdata"/><Relationship Id="rId13" Type="http://schemas.openxmlformats.org/officeDocument/2006/relationships/slide" Target="slides/slide5.xml"/><Relationship Id="rId57" Type="http://schemas.openxmlformats.org/officeDocument/2006/relationships/font" Target="fonts/OpenSansLight-bold.fntdata"/><Relationship Id="rId12" Type="http://schemas.openxmlformats.org/officeDocument/2006/relationships/slide" Target="slides/slide4.xml"/><Relationship Id="rId56" Type="http://schemas.openxmlformats.org/officeDocument/2006/relationships/font" Target="fonts/OpenSansLight-regular.fntdata"/><Relationship Id="rId15" Type="http://schemas.openxmlformats.org/officeDocument/2006/relationships/slide" Target="slides/slide7.xml"/><Relationship Id="rId59" Type="http://schemas.openxmlformats.org/officeDocument/2006/relationships/font" Target="fonts/OpenSansLight-boldItalic.fntdata"/><Relationship Id="rId14" Type="http://schemas.openxmlformats.org/officeDocument/2006/relationships/slide" Target="slides/slide6.xml"/><Relationship Id="rId58" Type="http://schemas.openxmlformats.org/officeDocument/2006/relationships/font" Target="fonts/OpenSansLight-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BE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VET/ foto’s anapassen ifv beroepen, sectoren van tewerkstelling (handelswetenschappen, bedrijfsmanagement, leraar…)</a:t>
            </a:r>
            <a:endParaRPr/>
          </a:p>
        </p:txBody>
      </p:sp>
      <p:sp>
        <p:nvSpPr>
          <p:cNvPr id="193" name="Google Shape;193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PM/FRC</a:t>
            </a:r>
            <a:endParaRPr/>
          </a:p>
        </p:txBody>
      </p:sp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>
                <a:solidFill>
                  <a:srgbClr val="000000"/>
                </a:solidFill>
              </a:rPr>
              <a:t>PM/FRC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>
                <a:solidFill>
                  <a:srgbClr val="000000"/>
                </a:solidFill>
              </a:rPr>
              <a:t>Keuzes van de school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>
                <a:solidFill>
                  <a:srgbClr val="000000"/>
                </a:solidFill>
              </a:rPr>
              <a:t>ifv GLP ICT → 1u INF in 3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>
                <a:solidFill>
                  <a:srgbClr val="000000"/>
                </a:solidFill>
              </a:rPr>
              <a:t>ifv brede vorming en voldoende aandacht voor artistieke vorming: 1u extra MEAV in 4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>
                <a:solidFill>
                  <a:srgbClr val="000000"/>
                </a:solidFill>
              </a:rPr>
              <a:t>ifv doorstroom 3de graad EMT of BW→  2u ECO in 3 en 4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0" name="Google Shape;21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PM/FRC</a:t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PM/FRC</a:t>
            </a:r>
            <a:endParaRPr/>
          </a:p>
        </p:txBody>
      </p:sp>
      <p:sp>
        <p:nvSpPr>
          <p:cNvPr id="224" name="Google Shape;22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PM/FRC - studierichtingen H.O. + beroepen/foto’s aanpassen? Bv. leraar, journalist, advocaat,…</a:t>
            </a:r>
            <a:endParaRPr/>
          </a:p>
        </p:txBody>
      </p:sp>
      <p:sp>
        <p:nvSpPr>
          <p:cNvPr id="240" name="Google Shape;240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924301be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924301b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1924301be5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HE</a:t>
            </a:r>
            <a:endParaRPr/>
          </a:p>
        </p:txBody>
      </p:sp>
      <p:sp>
        <p:nvSpPr>
          <p:cNvPr id="263" name="Google Shape;26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Keuzes van de school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ifv GLP ICT → 1u INF in 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ifv brede vorming en voldoende aandacht voor artistieke vorming: 1u extra MEAV in 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1u extra WIS in 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ifv doorstroom 3de graad MT --&gt;  1u DUI in 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Vrije ruimte in 3 en 4: wetenschappelijk werk, verdiepte stemdoelen</a:t>
            </a:r>
            <a:endParaRPr/>
          </a:p>
        </p:txBody>
      </p:sp>
      <p:sp>
        <p:nvSpPr>
          <p:cNvPr id="269" name="Google Shape;26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HE</a:t>
            </a:r>
            <a:endParaRPr/>
          </a:p>
        </p:txBody>
      </p:sp>
      <p:sp>
        <p:nvSpPr>
          <p:cNvPr id="276" name="Google Shape;27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HE</a:t>
            </a:r>
            <a:endParaRPr/>
          </a:p>
        </p:txBody>
      </p:sp>
      <p:sp>
        <p:nvSpPr>
          <p:cNvPr id="283" name="Google Shape;28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interesse basisoptie NAW</a:t>
            </a:r>
            <a:endParaRPr/>
          </a:p>
        </p:txBody>
      </p:sp>
      <p:sp>
        <p:nvSpPr>
          <p:cNvPr id="290" name="Google Shape;29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HE-wat verder studeren?</a:t>
            </a:r>
            <a:endParaRPr/>
          </a:p>
        </p:txBody>
      </p:sp>
      <p:sp>
        <p:nvSpPr>
          <p:cNvPr id="305" name="Google Shape;30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OLN/Katleen</a:t>
            </a:r>
            <a:endParaRPr/>
          </a:p>
        </p:txBody>
      </p:sp>
      <p:sp>
        <p:nvSpPr>
          <p:cNvPr id="317" name="Google Shape;31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OLN/Kathleen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Keuzes van de scholen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ifv GLP ICT → 1u INF in 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MEAV in 4de jaar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1u vrije ruimte in 3: titularisuur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3" name="Google Shape;32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OLN/Kathleen</a:t>
            </a:r>
            <a:endParaRPr/>
          </a:p>
        </p:txBody>
      </p:sp>
      <p:sp>
        <p:nvSpPr>
          <p:cNvPr id="330" name="Google Shape;33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OLN/kathleen</a:t>
            </a:r>
            <a:endParaRPr/>
          </a:p>
        </p:txBody>
      </p:sp>
      <p:sp>
        <p:nvSpPr>
          <p:cNvPr id="337" name="Google Shape;33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OLN/Kathleen</a:t>
            </a:r>
            <a:endParaRPr/>
          </a:p>
        </p:txBody>
      </p:sp>
      <p:sp>
        <p:nvSpPr>
          <p:cNvPr id="353" name="Google Shape;353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nl-BE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OLN/Kathleen-wat verder studeren-foto’s beroepen?</a:t>
            </a:r>
            <a:endParaRPr/>
          </a:p>
        </p:txBody>
      </p:sp>
      <p:sp>
        <p:nvSpPr>
          <p:cNvPr id="361" name="Google Shape;36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 geeft uitleg → talen, wiskunde en wetenschappen zijn in alle richtingen belangrijk (bv specifieke vorming of minstens verdiepte basisvorming voor WIS en talen)</a:t>
            </a:r>
            <a:endParaRPr/>
          </a:p>
        </p:txBody>
      </p:sp>
      <p:sp>
        <p:nvSpPr>
          <p:cNvPr id="373" name="Google Shape;37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380" name="Google Shape;380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387" name="Google Shape;38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395" name="Google Shape;39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407" name="Google Shape;407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MSL</a:t>
            </a:r>
            <a:endParaRPr/>
          </a:p>
        </p:txBody>
      </p:sp>
      <p:sp>
        <p:nvSpPr>
          <p:cNvPr id="426" name="Google Shape;42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MSL</a:t>
            </a:r>
            <a:endParaRPr/>
          </a:p>
        </p:txBody>
      </p:sp>
      <p:sp>
        <p:nvSpPr>
          <p:cNvPr id="438" name="Google Shape;438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LN/ Vervolgopleidingen in H.O. → laatste dia’s</a:t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18b3cfa3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 – enkel voor nieuwe instromers + zorg en intake - inschrijvingen</a:t>
            </a:r>
            <a:endParaRPr/>
          </a:p>
        </p:txBody>
      </p:sp>
      <p:sp>
        <p:nvSpPr>
          <p:cNvPr id="450" name="Google Shape;450;g118b3cfa3f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466" name="Google Shape;466;p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None/>
            </a:pPr>
            <a:fld id="{00000000-1234-1234-1234-123412341234}" type="slidenum">
              <a:rPr b="0" i="0" lang="nl-BE" sz="12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481" name="Google Shape;481;p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None/>
            </a:pPr>
            <a:fld id="{00000000-1234-1234-1234-123412341234}" type="slidenum">
              <a:rPr b="0" i="0" lang="nl-BE" sz="12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LN</a:t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VET</a:t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VET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Keuzes van de school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ifv GLP ICT → 1u INF in 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ifv doorstroom 3de graad MT→  DUI in 4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+"/>
            </a:pPr>
            <a:r>
              <a:rPr lang="nl-BE"/>
              <a:t>extra uur WIS en MEAV in 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VET</a:t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VET</a:t>
            </a:r>
            <a:endParaRPr/>
          </a:p>
        </p:txBody>
      </p:sp>
      <p:sp>
        <p:nvSpPr>
          <p:cNvPr id="177" name="Google Shape;17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ium_Break">
  <p:cSld name="Helium_Brea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>
            <p:ph idx="2" type="pic"/>
          </p:nvPr>
        </p:nvSpPr>
        <p:spPr>
          <a:xfrm>
            <a:off x="9768469" y="156121"/>
            <a:ext cx="8698174" cy="13745863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"/>
          <p:cNvSpPr/>
          <p:nvPr/>
        </p:nvSpPr>
        <p:spPr>
          <a:xfrm>
            <a:off x="5805722" y="12533971"/>
            <a:ext cx="6123614" cy="100197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ium_Break">
  <p:cSld name="Helium_Brea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/>
          <p:nvPr>
            <p:ph idx="2" type="pic"/>
          </p:nvPr>
        </p:nvSpPr>
        <p:spPr>
          <a:xfrm>
            <a:off x="9768469" y="156121"/>
            <a:ext cx="8698174" cy="13745863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2"/>
          <p:cNvSpPr/>
          <p:nvPr/>
        </p:nvSpPr>
        <p:spPr>
          <a:xfrm>
            <a:off x="5805722" y="12533971"/>
            <a:ext cx="6123614" cy="100197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efault Slide">
  <p:cSld name="5_Default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>
            <p:ph idx="2" type="pic"/>
          </p:nvPr>
        </p:nvSpPr>
        <p:spPr>
          <a:xfrm>
            <a:off x="2305267" y="3558655"/>
            <a:ext cx="5308878" cy="80386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Message">
  <p:cSld name="Welcome Messag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>
            <p:ph idx="2" type="pic"/>
          </p:nvPr>
        </p:nvSpPr>
        <p:spPr>
          <a:xfrm>
            <a:off x="1711423" y="4200708"/>
            <a:ext cx="3373312" cy="392759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Slide 1">
  <p:cSld name="Master Slide 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ad_Martik-feat">
  <p:cSld name="iPad_Martik-fea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>
            <p:ph idx="2" type="pic"/>
          </p:nvPr>
        </p:nvSpPr>
        <p:spPr>
          <a:xfrm>
            <a:off x="10431098" y="2987773"/>
            <a:ext cx="4753786" cy="795274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 v4">
  <p:cSld name="Big Picture v4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>
            <p:ph idx="2" type="pic"/>
          </p:nvPr>
        </p:nvSpPr>
        <p:spPr>
          <a:xfrm>
            <a:off x="1" y="1"/>
            <a:ext cx="18287999" cy="13715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idx="10" type="dt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ium_Break">
  <p:cSld name="Helium_Brea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/>
          <p:nvPr>
            <p:ph idx="2" type="pic"/>
          </p:nvPr>
        </p:nvSpPr>
        <p:spPr>
          <a:xfrm>
            <a:off x="9768469" y="156121"/>
            <a:ext cx="8698174" cy="13745863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0"/>
          <p:cNvSpPr/>
          <p:nvPr/>
        </p:nvSpPr>
        <p:spPr>
          <a:xfrm>
            <a:off x="5805722" y="12533971"/>
            <a:ext cx="6123614" cy="100197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efault Slide">
  <p:cSld name="5_Default Slid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>
            <p:ph idx="2" type="pic"/>
          </p:nvPr>
        </p:nvSpPr>
        <p:spPr>
          <a:xfrm>
            <a:off x="2305267" y="3558655"/>
            <a:ext cx="5308878" cy="80386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Message">
  <p:cSld name="Welcome Messag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/>
          <p:nvPr>
            <p:ph idx="2" type="pic"/>
          </p:nvPr>
        </p:nvSpPr>
        <p:spPr>
          <a:xfrm>
            <a:off x="1711423" y="4200708"/>
            <a:ext cx="3373312" cy="392759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efault Slide">
  <p:cSld name="5_Default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>
            <p:ph idx="2" type="pic"/>
          </p:nvPr>
        </p:nvSpPr>
        <p:spPr>
          <a:xfrm>
            <a:off x="2305267" y="3558655"/>
            <a:ext cx="5308878" cy="80386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Slide 1">
  <p:cSld name="Master Slide 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ad_Martik-feat">
  <p:cSld name="iPad_Martik-fea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/>
          <p:nvPr>
            <p:ph idx="2" type="pic"/>
          </p:nvPr>
        </p:nvSpPr>
        <p:spPr>
          <a:xfrm>
            <a:off x="10431098" y="2987773"/>
            <a:ext cx="4753786" cy="795274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Slide 1">
  <p:cSld name="Master Slide 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1828800" y="2895600"/>
            <a:ext cx="15544800" cy="9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 v4">
  <p:cSld name="Big Picture v4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>
            <p:ph idx="2" type="pic"/>
          </p:nvPr>
        </p:nvSpPr>
        <p:spPr>
          <a:xfrm>
            <a:off x="1" y="1"/>
            <a:ext cx="18287999" cy="13715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idx="10" type="dt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ad_Martik-feat">
  <p:cSld name="iPad_Martik-fea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>
            <p:ph idx="2" type="pic"/>
          </p:nvPr>
        </p:nvSpPr>
        <p:spPr>
          <a:xfrm>
            <a:off x="10431098" y="2987773"/>
            <a:ext cx="4753786" cy="795274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 v4">
  <p:cSld name="Big Picture v4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>
            <p:ph idx="2" type="pic"/>
          </p:nvPr>
        </p:nvSpPr>
        <p:spPr>
          <a:xfrm>
            <a:off x="1" y="1"/>
            <a:ext cx="18287999" cy="13715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0" type="dt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1" type="ftr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Light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Open Sans Light"/>
              <a:buNone/>
              <a:defRPr b="0" i="0" sz="8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257300" y="3651250"/>
            <a:ext cx="157734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842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5600"/>
              <a:buFont typeface="Arial"/>
              <a:buChar char="•"/>
              <a:defRPr b="0" i="0" sz="5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16385720" y="12743854"/>
            <a:ext cx="644980" cy="649224"/>
          </a:xfrm>
          <a:prstGeom prst="ellipse">
            <a:avLst/>
          </a:prstGeom>
          <a:solidFill>
            <a:srgbClr val="0C7A9F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" name="Google Shape;16;p1"/>
          <p:cNvSpPr txBox="1"/>
          <p:nvPr/>
        </p:nvSpPr>
        <p:spPr>
          <a:xfrm>
            <a:off x="16416302" y="12827923"/>
            <a:ext cx="605577" cy="4617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1"/>
              <a:buFont typeface="Arial"/>
              <a:buNone/>
            </a:pPr>
            <a:fld id="{00000000-1234-1234-1234-123412341234}" type="slidenum">
              <a:rPr b="1" i="0" lang="nl-BE" sz="2101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101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Google Shape;1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059198" y="12786877"/>
            <a:ext cx="4169603" cy="6062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Open Sans Light"/>
              <a:buNone/>
              <a:defRPr b="0" i="0" sz="8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1257300" y="3651250"/>
            <a:ext cx="157734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842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5600"/>
              <a:buFont typeface="Arial"/>
              <a:buChar char="•"/>
              <a:defRPr b="0" i="0" sz="5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0" type="dt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1" type="ftr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44" name="Google Shape;44;p9"/>
          <p:cNvSpPr/>
          <p:nvPr/>
        </p:nvSpPr>
        <p:spPr>
          <a:xfrm>
            <a:off x="16385720" y="12743854"/>
            <a:ext cx="644980" cy="649224"/>
          </a:xfrm>
          <a:prstGeom prst="ellipse">
            <a:avLst/>
          </a:prstGeom>
          <a:solidFill>
            <a:srgbClr val="0C7A9F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" name="Google Shape;45;p9"/>
          <p:cNvSpPr txBox="1"/>
          <p:nvPr/>
        </p:nvSpPr>
        <p:spPr>
          <a:xfrm>
            <a:off x="16416301" y="12827923"/>
            <a:ext cx="605577" cy="4617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1"/>
              <a:buFont typeface="Arial"/>
              <a:buNone/>
            </a:pPr>
            <a:fld id="{00000000-1234-1234-1234-123412341234}" type="slidenum">
              <a:rPr b="1" i="0" lang="nl-BE" sz="21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101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" name="Google Shape;46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059198" y="12786877"/>
            <a:ext cx="4169603" cy="6062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Open Sans Light"/>
              <a:buNone/>
              <a:defRPr b="0" i="0" sz="8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17"/>
          <p:cNvSpPr txBox="1"/>
          <p:nvPr>
            <p:ph idx="1" type="body"/>
          </p:nvPr>
        </p:nvSpPr>
        <p:spPr>
          <a:xfrm>
            <a:off x="1257300" y="3651250"/>
            <a:ext cx="157734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842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5600"/>
              <a:buFont typeface="Arial"/>
              <a:buChar char="•"/>
              <a:defRPr b="0" i="0" sz="5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0" type="dt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7"/>
          <p:cNvSpPr txBox="1"/>
          <p:nvPr>
            <p:ph idx="11" type="ftr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69" name="Google Shape;69;p17"/>
          <p:cNvSpPr/>
          <p:nvPr/>
        </p:nvSpPr>
        <p:spPr>
          <a:xfrm>
            <a:off x="16385720" y="12743854"/>
            <a:ext cx="644980" cy="649224"/>
          </a:xfrm>
          <a:prstGeom prst="ellipse">
            <a:avLst/>
          </a:prstGeom>
          <a:solidFill>
            <a:srgbClr val="0C7A9F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0" name="Google Shape;70;p17"/>
          <p:cNvSpPr txBox="1"/>
          <p:nvPr/>
        </p:nvSpPr>
        <p:spPr>
          <a:xfrm>
            <a:off x="16416301" y="12827923"/>
            <a:ext cx="605577" cy="4617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1"/>
              <a:buFont typeface="Arial"/>
              <a:buNone/>
            </a:pPr>
            <a:fld id="{00000000-1234-1234-1234-123412341234}" type="slidenum">
              <a:rPr b="1" i="0" lang="nl-BE" sz="21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101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059198" y="12786877"/>
            <a:ext cx="4169603" cy="6062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hq85rAjyZc005oJ3f2nDYyuJTsVBeImF/view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hsRx-FgWYT7Y4M0LwHZWtEmD7ZmtKBt4/view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2.jpg"/><Relationship Id="rId7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9L3qf5atWylaSmhSo-lGY8eJaXuZLrf-/view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32.png"/><Relationship Id="rId7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drive.google.com/file/d/1bxatiu-xlVfX64meeMtz5qJfkZMVdR_c/view" TargetMode="External"/><Relationship Id="rId4" Type="http://schemas.openxmlformats.org/officeDocument/2006/relationships/image" Target="../media/image3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Relationship Id="rId4" Type="http://schemas.openxmlformats.org/officeDocument/2006/relationships/image" Target="../media/image35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28.jpg"/><Relationship Id="rId5" Type="http://schemas.openxmlformats.org/officeDocument/2006/relationships/image" Target="../media/image33.jpg"/><Relationship Id="rId6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Relationship Id="rId4" Type="http://schemas.openxmlformats.org/officeDocument/2006/relationships/image" Target="../media/image39.jpg"/><Relationship Id="rId5" Type="http://schemas.openxmlformats.org/officeDocument/2006/relationships/image" Target="../media/image4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Relationship Id="rId5" Type="http://schemas.openxmlformats.org/officeDocument/2006/relationships/image" Target="../media/image4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Relationship Id="rId4" Type="http://schemas.openxmlformats.org/officeDocument/2006/relationships/hyperlink" Target="https://stjozefasoessen.be/inschrijvingen-2022-2023/" TargetMode="External"/><Relationship Id="rId5" Type="http://schemas.openxmlformats.org/officeDocument/2006/relationships/hyperlink" Target="https://stjozefasoessen.be/inschrijvingen-2022-2023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6752" y="0"/>
            <a:ext cx="19401503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5"/>
          <p:cNvSpPr txBox="1"/>
          <p:nvPr/>
        </p:nvSpPr>
        <p:spPr>
          <a:xfrm>
            <a:off x="11000509" y="5195557"/>
            <a:ext cx="6969500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0"/>
              <a:buFont typeface="Arial"/>
              <a:buNone/>
            </a:pPr>
            <a:r>
              <a:rPr b="1" i="0" lang="nl-BE" sz="13500" u="none" cap="none" strike="noStrike">
                <a:solidFill>
                  <a:srgbClr val="0C7A9F"/>
                </a:solidFill>
                <a:latin typeface="Bebas Neue"/>
                <a:ea typeface="Bebas Neue"/>
                <a:cs typeface="Bebas Neue"/>
                <a:sym typeface="Bebas Neue"/>
              </a:rPr>
              <a:t>welkom</a:t>
            </a:r>
            <a:endParaRPr b="1" i="0" sz="13500" u="none" cap="none" strike="noStrike">
              <a:solidFill>
                <a:srgbClr val="0C7A9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nl-BE"/>
              <a:t>Leerlingen EW aan het woord</a:t>
            </a:r>
            <a:endParaRPr/>
          </a:p>
        </p:txBody>
      </p:sp>
      <p:sp>
        <p:nvSpPr>
          <p:cNvPr id="188" name="Google Shape;188;p34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pic>
        <p:nvPicPr>
          <p:cNvPr id="189" name="Google Shape;189;p34" title="Untitled video ‐ Gemaakt met Clipchamp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6200" y="3095676"/>
            <a:ext cx="12215600" cy="91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/>
          <p:nvPr>
            <p:ph idx="12" type="sldNum"/>
          </p:nvPr>
        </p:nvSpPr>
        <p:spPr>
          <a:xfrm>
            <a:off x="12915900" y="12712703"/>
            <a:ext cx="41148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96" name="Google Shape;196;p35"/>
          <p:cNvSpPr txBox="1"/>
          <p:nvPr>
            <p:ph idx="1" type="body"/>
          </p:nvPr>
        </p:nvSpPr>
        <p:spPr>
          <a:xfrm>
            <a:off x="3006450" y="6264625"/>
            <a:ext cx="11970300" cy="12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rPr b="1" lang="nl-BE" sz="7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Boeiende toekomst</a:t>
            </a:r>
            <a:endParaRPr b="1" sz="71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" name="Google Shape;19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2700" y="5295113"/>
            <a:ext cx="4502910" cy="29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6775" y="8329306"/>
            <a:ext cx="76200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725" y="1233650"/>
            <a:ext cx="8114224" cy="45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79349" y="152400"/>
            <a:ext cx="9056250" cy="509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725" y="7538125"/>
            <a:ext cx="6067699" cy="50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206" name="Google Shape;206;p36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6"/>
          <p:cNvSpPr txBox="1"/>
          <p:nvPr>
            <p:ph type="title"/>
          </p:nvPr>
        </p:nvSpPr>
        <p:spPr>
          <a:xfrm>
            <a:off x="1493850" y="5532450"/>
            <a:ext cx="153003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920"/>
              <a:buFont typeface="Open Sans Light"/>
              <a:buNone/>
            </a:pPr>
            <a:r>
              <a:rPr lang="nl-BE" sz="10520">
                <a:solidFill>
                  <a:srgbClr val="002060"/>
                </a:solidFill>
              </a:rPr>
              <a:t>De studierichting</a:t>
            </a:r>
            <a:br>
              <a:rPr lang="nl-BE" sz="13320">
                <a:solidFill>
                  <a:srgbClr val="002060"/>
                </a:solidFill>
              </a:rPr>
            </a:br>
            <a:r>
              <a:rPr b="1" lang="nl-BE" sz="13320">
                <a:solidFill>
                  <a:srgbClr val="FCB52B"/>
                </a:solidFill>
              </a:rPr>
              <a:t>MODERNE TALEN</a:t>
            </a:r>
            <a:endParaRPr b="1" sz="13320">
              <a:solidFill>
                <a:srgbClr val="FCB52B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/>
        </p:nvSpPr>
        <p:spPr>
          <a:xfrm>
            <a:off x="1567493" y="615078"/>
            <a:ext cx="8447364" cy="1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LESSENTABELLEN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13" name="Google Shape;213;p37"/>
          <p:cNvSpPr/>
          <p:nvPr/>
        </p:nvSpPr>
        <p:spPr>
          <a:xfrm>
            <a:off x="1567493" y="2002029"/>
            <a:ext cx="1165200" cy="68700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aphicFrame>
        <p:nvGraphicFramePr>
          <p:cNvPr id="214" name="Google Shape;214;p37"/>
          <p:cNvGraphicFramePr/>
          <p:nvPr/>
        </p:nvGraphicFramePr>
        <p:xfrm>
          <a:off x="4002693" y="26266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{A1A24329-EB46-4188-8690-AD3ECFCA4E1F}</a:tableStyleId>
              </a:tblPr>
              <a:tblGrid>
                <a:gridCol w="4377625"/>
                <a:gridCol w="2620050"/>
                <a:gridCol w="22736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/>
                        <a:t>MT</a:t>
                      </a:r>
                      <a:endParaRPr sz="3600" u="none" cap="none" strike="noStrike"/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BB62B"/>
                          </a:solidFill>
                        </a:rPr>
                        <a:t>3de jaar</a:t>
                      </a:r>
                      <a:endParaRPr sz="3600" u="none" cap="none" strike="noStrike">
                        <a:solidFill>
                          <a:srgbClr val="FBB62B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CB52B"/>
                          </a:solidFill>
                        </a:rPr>
                        <a:t>4de jaar</a:t>
                      </a:r>
                      <a:endParaRPr sz="3600" u="none" cap="none" strike="noStrike">
                        <a:solidFill>
                          <a:srgbClr val="FCB52B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GODSDIENST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NEDERLANDS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 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FRANS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ENGELS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DUITS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AARDRIJKSKUNDE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GESCHIEDENIS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LO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MEAV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INFORMATICA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COMMUNICATIEWETENSCh.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CB52B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CB52B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CB52B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FCB52B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ECONOMIE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7A9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WISKUNDE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FYSICA 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BIOLOGIE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CHEMIE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/>
                        <a:t>1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TOTAAL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219" name="Google Shape;219;p38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8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MODERNE TALEN</a:t>
            </a:r>
            <a:endParaRPr b="1">
              <a:solidFill>
                <a:srgbClr val="FCB52B"/>
              </a:solidFill>
            </a:endParaRPr>
          </a:p>
        </p:txBody>
      </p:sp>
      <p:sp>
        <p:nvSpPr>
          <p:cNvPr id="221" name="Google Shape;221;p38"/>
          <p:cNvSpPr txBox="1"/>
          <p:nvPr>
            <p:ph idx="1" type="body"/>
          </p:nvPr>
        </p:nvSpPr>
        <p:spPr>
          <a:xfrm>
            <a:off x="1421225" y="4456175"/>
            <a:ext cx="15544800" cy="6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ts val="3200"/>
              <a:buChar char="❏"/>
            </a:pPr>
            <a:r>
              <a:rPr lang="nl-BE">
                <a:solidFill>
                  <a:srgbClr val="002060"/>
                </a:solidFill>
              </a:rPr>
              <a:t>Sterk theoretische en uitdagende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doorstroom</a:t>
            </a:r>
            <a:r>
              <a:rPr lang="nl-BE">
                <a:solidFill>
                  <a:srgbClr val="002060"/>
                </a:solidFill>
              </a:rPr>
              <a:t>richting.</a:t>
            </a:r>
            <a:endParaRPr sz="4000">
              <a:solidFill>
                <a:srgbClr val="002060"/>
              </a:solidFill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ts val="3200"/>
              <a:buChar char="❏"/>
            </a:pPr>
            <a:r>
              <a:rPr lang="nl-BE">
                <a:solidFill>
                  <a:srgbClr val="002060"/>
                </a:solidFill>
              </a:rPr>
              <a:t>Extra</a:t>
            </a:r>
            <a:r>
              <a:rPr lang="nl-BE">
                <a:solidFill>
                  <a:schemeClr val="dk2"/>
                </a:solidFill>
              </a:rPr>
              <a:t> </a:t>
            </a:r>
            <a:r>
              <a:rPr lang="nl-BE">
                <a:solidFill>
                  <a:srgbClr val="002060"/>
                </a:solidFill>
              </a:rPr>
              <a:t>aandacht voor vreemde talen en communicatiewetenschappen</a:t>
            </a:r>
            <a:endParaRPr sz="4000">
              <a:solidFill>
                <a:srgbClr val="002060"/>
              </a:solidFill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ts val="3200"/>
              <a:buChar char="❏"/>
            </a:pP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Verdieping </a:t>
            </a:r>
            <a:r>
              <a:rPr lang="nl-BE">
                <a:solidFill>
                  <a:srgbClr val="002060"/>
                </a:solidFill>
              </a:rPr>
              <a:t>voor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WIS</a:t>
            </a:r>
            <a:r>
              <a:rPr lang="nl-BE">
                <a:solidFill>
                  <a:srgbClr val="002060"/>
                </a:solidFill>
              </a:rPr>
              <a:t>,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FYS </a:t>
            </a:r>
            <a:r>
              <a:rPr lang="nl-BE">
                <a:solidFill>
                  <a:srgbClr val="002060"/>
                </a:solidFill>
              </a:rPr>
              <a:t>en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CHE</a:t>
            </a:r>
            <a:endParaRPr b="1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ts val="3200"/>
              <a:buChar char="❏"/>
            </a:pPr>
            <a:r>
              <a:rPr lang="nl-BE">
                <a:solidFill>
                  <a:srgbClr val="002060"/>
                </a:solidFill>
              </a:rPr>
              <a:t>+2u Economie ifv afstudeerrichting EMT 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1257300" y="3121478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Calibri"/>
              <a:buNone/>
            </a:pPr>
            <a:r>
              <a:rPr b="1" lang="nl-BE" sz="6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Wie zoeken we?</a:t>
            </a:r>
            <a:endParaRPr b="1" sz="66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descr="Afbeeldingsresultaat voor griekenland euro" id="227" name="Google Shape;227;p39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9"/>
          <p:cNvSpPr txBox="1"/>
          <p:nvPr/>
        </p:nvSpPr>
        <p:spPr>
          <a:xfrm>
            <a:off x="1600200" y="5150800"/>
            <a:ext cx="16248900" cy="7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bent</a:t>
            </a:r>
            <a:r>
              <a:rPr b="1" i="0" lang="nl-BE" sz="5600" u="none" cap="none" strike="noStrik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talig sterk 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 communiceert graag.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ontdekt graag hoe taal als </a:t>
            </a:r>
            <a:r>
              <a:rPr b="1" i="0" lang="nl-BE" sz="5600" u="none" cap="none" strike="noStrike">
                <a:solidFill>
                  <a:srgbClr val="FCB52B"/>
                </a:solidFill>
                <a:latin typeface="Open Sans"/>
                <a:ea typeface="Open Sans"/>
                <a:cs typeface="Open Sans"/>
                <a:sym typeface="Open Sans"/>
              </a:rPr>
              <a:t>systeem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werkt.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bent nieuwsgierig naar andere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culturen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bent geboeid door </a:t>
            </a:r>
            <a:r>
              <a:rPr b="1" i="0" lang="nl-BE" sz="5600" u="none" cap="none" strike="noStrike">
                <a:solidFill>
                  <a:srgbClr val="FCB52B"/>
                </a:solidFill>
                <a:latin typeface="Open Sans"/>
                <a:ea typeface="Open Sans"/>
                <a:cs typeface="Open Sans"/>
                <a:sym typeface="Open Sans"/>
              </a:rPr>
              <a:t>literatuur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en een analytische benadering van teksten.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wil inzicht verwerven in </a:t>
            </a:r>
            <a:r>
              <a:rPr b="1" i="0" lang="nl-BE" sz="5600" u="none" cap="none" strike="noStrike">
                <a:solidFill>
                  <a:srgbClr val="FCB52B"/>
                </a:solidFill>
                <a:latin typeface="Open Sans"/>
                <a:ea typeface="Open Sans"/>
                <a:cs typeface="Open Sans"/>
                <a:sym typeface="Open Sans"/>
              </a:rPr>
              <a:t>media en communicatie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b="1" i="0" sz="5600" u="none" cap="none" strike="noStrike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b="1" i="0" sz="5600" u="none" cap="none" strike="noStrike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39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MODERNE TALEN</a:t>
            </a:r>
            <a:endParaRPr b="1">
              <a:solidFill>
                <a:srgbClr val="FCB52B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nl-BE"/>
              <a:t>Leerlingen MT aan het woord</a:t>
            </a:r>
            <a:endParaRPr/>
          </a:p>
        </p:txBody>
      </p:sp>
      <p:sp>
        <p:nvSpPr>
          <p:cNvPr id="235" name="Google Shape;235;p40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pic>
        <p:nvPicPr>
          <p:cNvPr id="236" name="Google Shape;236;p40" title="3mt_promo_subt_def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2950" y="3102700"/>
            <a:ext cx="11756725" cy="88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/>
          <p:nvPr>
            <p:ph idx="12" type="sldNum"/>
          </p:nvPr>
        </p:nvSpPr>
        <p:spPr>
          <a:xfrm>
            <a:off x="12915900" y="12712703"/>
            <a:ext cx="41148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243" name="Google Shape;243;p41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MODERNE TALEN</a:t>
            </a:r>
            <a:endParaRPr b="1">
              <a:solidFill>
                <a:srgbClr val="FCB52B"/>
              </a:solidFill>
            </a:endParaRPr>
          </a:p>
        </p:txBody>
      </p:sp>
      <p:sp>
        <p:nvSpPr>
          <p:cNvPr id="244" name="Google Shape;244;p41"/>
          <p:cNvSpPr txBox="1"/>
          <p:nvPr/>
        </p:nvSpPr>
        <p:spPr>
          <a:xfrm>
            <a:off x="1257300" y="3523450"/>
            <a:ext cx="11973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nl-BE" sz="6600" u="none" cap="none" strike="noStrik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Heb jij een ❤️ voor talen?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3647" y="5034151"/>
            <a:ext cx="6844075" cy="44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30300" y="5034150"/>
            <a:ext cx="2936767" cy="440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575" y="5034149"/>
            <a:ext cx="4837404" cy="44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/>
          <p:nvPr/>
        </p:nvSpPr>
        <p:spPr>
          <a:xfrm>
            <a:off x="1295400" y="10020300"/>
            <a:ext cx="14871663" cy="203200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2"/>
                </a:solidFill>
                <a:latin typeface="Caveat"/>
              </a:rPr>
              <a:t>"La connaissance des langues est la porte de la sagesse"  </a:t>
            </a:r>
            <a:br>
              <a:rPr b="0" i="0">
                <a:ln>
                  <a:noFill/>
                </a:ln>
                <a:solidFill>
                  <a:schemeClr val="lt2"/>
                </a:solidFill>
                <a:latin typeface="Caveat"/>
              </a:rPr>
            </a:br>
            <a:r>
              <a:rPr b="0" i="0">
                <a:ln>
                  <a:noFill/>
                </a:ln>
                <a:solidFill>
                  <a:schemeClr val="lt2"/>
                </a:solidFill>
                <a:latin typeface="Caveat"/>
              </a:rPr>
              <a:t>Roger Bacon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/>
          <p:nvPr>
            <p:ph idx="12" type="sldNum"/>
          </p:nvPr>
        </p:nvSpPr>
        <p:spPr>
          <a:xfrm>
            <a:off x="12915900" y="12712703"/>
            <a:ext cx="4114800" cy="73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800" y="730250"/>
            <a:ext cx="7594350" cy="49363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6" name="Google Shape;256;p42"/>
          <p:cNvPicPr preferRelativeResize="0"/>
          <p:nvPr/>
        </p:nvPicPr>
        <p:blipFill rotWithShape="1">
          <a:blip r:embed="rId4">
            <a:alphaModFix/>
          </a:blip>
          <a:srcRect b="0" l="27693" r="0" t="0"/>
          <a:stretch/>
        </p:blipFill>
        <p:spPr>
          <a:xfrm>
            <a:off x="1097800" y="5906150"/>
            <a:ext cx="6247750" cy="64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5">
            <a:alphaModFix/>
          </a:blip>
          <a:srcRect b="0" l="15189" r="0" t="0"/>
          <a:stretch/>
        </p:blipFill>
        <p:spPr>
          <a:xfrm>
            <a:off x="9275949" y="762000"/>
            <a:ext cx="8372876" cy="49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5948" y="7642625"/>
            <a:ext cx="8587550" cy="44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4700" y="5062913"/>
            <a:ext cx="4319300" cy="31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11875" y="5062925"/>
            <a:ext cx="6987250" cy="28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265" name="Google Shape;265;p43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3"/>
          <p:cNvSpPr txBox="1"/>
          <p:nvPr>
            <p:ph type="title"/>
          </p:nvPr>
        </p:nvSpPr>
        <p:spPr>
          <a:xfrm>
            <a:off x="1493850" y="5532450"/>
            <a:ext cx="153003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920"/>
              <a:buFont typeface="Open Sans Light"/>
              <a:buNone/>
            </a:pPr>
            <a:r>
              <a:rPr lang="nl-BE" sz="10520">
                <a:solidFill>
                  <a:srgbClr val="002060"/>
                </a:solidFill>
              </a:rPr>
              <a:t>De studierichting</a:t>
            </a:r>
            <a:br>
              <a:rPr lang="nl-BE" sz="13320">
                <a:solidFill>
                  <a:srgbClr val="002060"/>
                </a:solidFill>
              </a:rPr>
            </a:br>
            <a:r>
              <a:rPr b="1" lang="nl-BE" sz="13320">
                <a:solidFill>
                  <a:srgbClr val="FCB52B"/>
                </a:solidFill>
              </a:rPr>
              <a:t>NATUUR-</a:t>
            </a:r>
            <a:br>
              <a:rPr b="1" lang="nl-BE" sz="13320">
                <a:solidFill>
                  <a:srgbClr val="FCB52B"/>
                </a:solidFill>
              </a:rPr>
            </a:br>
            <a:r>
              <a:rPr b="1" lang="nl-BE" sz="13320">
                <a:solidFill>
                  <a:srgbClr val="FCB52B"/>
                </a:solidFill>
              </a:rPr>
              <a:t>WETENSCHAPPEN</a:t>
            </a:r>
            <a:endParaRPr b="1" sz="13320">
              <a:solidFill>
                <a:srgbClr val="FCB52B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4013" y="2748781"/>
            <a:ext cx="6713555" cy="833444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6"/>
          <p:cNvSpPr txBox="1"/>
          <p:nvPr/>
        </p:nvSpPr>
        <p:spPr>
          <a:xfrm>
            <a:off x="9185880" y="2945057"/>
            <a:ext cx="8286300" cy="3508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Welke keuzes zijn er?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Profielen van onze studierichtingen met getuigenis van leerlingen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Mogelijkheden in vervolgonderwijs?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Hoe kiezen en omgaan met attesteringen? </a:t>
            </a:r>
            <a:endParaRPr b="0" i="0" sz="3200" u="none" cap="none" strike="noStrike">
              <a:solidFill>
                <a:schemeClr val="l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0" name="Google Shape;100;p26">
            <a:hlinkClick action="ppaction://hlinkshowjump?jump=nextslide"/>
          </p:cNvPr>
          <p:cNvSpPr/>
          <p:nvPr/>
        </p:nvSpPr>
        <p:spPr>
          <a:xfrm>
            <a:off x="-8685" y="5658888"/>
            <a:ext cx="6374674" cy="7247800"/>
          </a:xfrm>
          <a:custGeom>
            <a:rect b="b" l="l" r="r" t="t"/>
            <a:pathLst>
              <a:path extrusionOk="0" h="4638964" w="4067464">
                <a:moveTo>
                  <a:pt x="1747982" y="0"/>
                </a:moveTo>
                <a:cubicBezTo>
                  <a:pt x="3028997" y="0"/>
                  <a:pt x="4067464" y="1038467"/>
                  <a:pt x="4067464" y="2319482"/>
                </a:cubicBezTo>
                <a:cubicBezTo>
                  <a:pt x="4067464" y="3600497"/>
                  <a:pt x="3028997" y="4638964"/>
                  <a:pt x="1747982" y="4638964"/>
                </a:cubicBezTo>
                <a:cubicBezTo>
                  <a:pt x="1049771" y="4638964"/>
                  <a:pt x="423614" y="4330462"/>
                  <a:pt x="0" y="3840927"/>
                </a:cubicBezTo>
                <a:lnTo>
                  <a:pt x="0" y="798037"/>
                </a:lnTo>
                <a:cubicBezTo>
                  <a:pt x="423614" y="308502"/>
                  <a:pt x="1049771" y="0"/>
                  <a:pt x="1747982" y="0"/>
                </a:cubicBezTo>
                <a:close/>
              </a:path>
            </a:pathLst>
          </a:custGeom>
          <a:solidFill>
            <a:srgbClr val="0C7A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6"/>
          <p:cNvSpPr txBox="1"/>
          <p:nvPr/>
        </p:nvSpPr>
        <p:spPr>
          <a:xfrm>
            <a:off x="976223" y="7255968"/>
            <a:ext cx="51048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baseline="30000" i="0" lang="nl-BE" sz="48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‘Ik merk dat we goed worden voorbereid op onze verdere studies.  Onze leerkrachten staan ook steeds open voor onze vragen.’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6"/>
          <p:cNvSpPr/>
          <p:nvPr/>
        </p:nvSpPr>
        <p:spPr>
          <a:xfrm>
            <a:off x="4638858" y="11802311"/>
            <a:ext cx="720008" cy="717774"/>
          </a:xfrm>
          <a:prstGeom prst="ellipse">
            <a:avLst/>
          </a:prstGeom>
          <a:solidFill>
            <a:srgbClr val="FBB62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t/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6"/>
          <p:cNvSpPr txBox="1"/>
          <p:nvPr/>
        </p:nvSpPr>
        <p:spPr>
          <a:xfrm>
            <a:off x="1306285" y="627582"/>
            <a:ext cx="16720457" cy="9002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nl-BE" sz="5400" u="none" cap="none" strike="noStrik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INFOAVOND STUDIEKEUZE TWEEDE GRAAD</a:t>
            </a:r>
            <a:endParaRPr b="1" i="0" sz="5400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4" name="Google Shape;104;p26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Afbeelding met binnen, persoon, tafel, man&#10;&#10;Automatisch gegenereerde beschrijving" id="105" name="Google Shape;10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5880" y="8986421"/>
            <a:ext cx="4566729" cy="2163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persoon, buiten, gebouw&#10;&#10;Automatisch gegenereerde beschrijving" id="106" name="Google Shape;10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86248" y="8986421"/>
            <a:ext cx="2789644" cy="2195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persoon, binnen, muur, tafel&#10;&#10;Automatisch gegenereerde beschrijving" id="107" name="Google Shape;10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02506" y="6884457"/>
            <a:ext cx="2552324" cy="2053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persoon, kind, jongen, buiten&#10;&#10;Automatisch gegenereerde beschrijving" id="108" name="Google Shape;10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04705" y="6878293"/>
            <a:ext cx="4771188" cy="2065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/>
        </p:nvSpPr>
        <p:spPr>
          <a:xfrm>
            <a:off x="1567493" y="615078"/>
            <a:ext cx="975365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LESSENTABELLEN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72" name="Google Shape;272;p44"/>
          <p:cNvSpPr/>
          <p:nvPr/>
        </p:nvSpPr>
        <p:spPr>
          <a:xfrm>
            <a:off x="1567493" y="2002029"/>
            <a:ext cx="1165200" cy="68700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aphicFrame>
        <p:nvGraphicFramePr>
          <p:cNvPr id="273" name="Google Shape;273;p44"/>
          <p:cNvGraphicFramePr/>
          <p:nvPr/>
        </p:nvGraphicFramePr>
        <p:xfrm>
          <a:off x="4468430" y="23926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{A1A24329-EB46-4188-8690-AD3ECFCA4E1F}</a:tableStyleId>
              </a:tblPr>
              <a:tblGrid>
                <a:gridCol w="4377625"/>
                <a:gridCol w="2273675"/>
                <a:gridCol w="26998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/>
                        <a:t>NW </a:t>
                      </a:r>
                      <a:endParaRPr sz="3600" u="none" cap="none" strike="noStrike"/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3de jaar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4de jaar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GODSDIENST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NEDERLANDS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FRANS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ENGELS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DUITS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AARDRIJKSKUNDE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GESCHIEDENIS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LO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MEAV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INFORMATICA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WISKUNDE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6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FYSICA 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BIOLOGIE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CHEMIE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VRIJE RUIMTE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accent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TOTAAL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278" name="Google Shape;278;p45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5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NATUURWETENSCHAPPEN</a:t>
            </a:r>
            <a:endParaRPr b="1">
              <a:solidFill>
                <a:srgbClr val="FCB52B"/>
              </a:solidFill>
            </a:endParaRPr>
          </a:p>
        </p:txBody>
      </p:sp>
      <p:sp>
        <p:nvSpPr>
          <p:cNvPr id="280" name="Google Shape;280;p45"/>
          <p:cNvSpPr txBox="1"/>
          <p:nvPr>
            <p:ph idx="1" type="body"/>
          </p:nvPr>
        </p:nvSpPr>
        <p:spPr>
          <a:xfrm>
            <a:off x="1421225" y="4456175"/>
            <a:ext cx="15544800" cy="48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416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112000"/>
              <a:buChar char="❏"/>
            </a:pPr>
            <a:r>
              <a:rPr lang="nl-BE">
                <a:solidFill>
                  <a:srgbClr val="002060"/>
                </a:solidFill>
              </a:rPr>
              <a:t>Sterk theoretische en uitdagende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doorstroom</a:t>
            </a:r>
            <a:r>
              <a:rPr lang="nl-BE">
                <a:solidFill>
                  <a:srgbClr val="002060"/>
                </a:solidFill>
              </a:rPr>
              <a:t>richting.</a:t>
            </a:r>
            <a:endParaRPr sz="4000">
              <a:solidFill>
                <a:srgbClr val="002060"/>
              </a:solidFill>
            </a:endParaRPr>
          </a:p>
          <a:p>
            <a:pPr indent="-416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57142"/>
              <a:buChar char="❏"/>
            </a:pPr>
            <a:r>
              <a:rPr lang="nl-BE">
                <a:solidFill>
                  <a:srgbClr val="002060"/>
                </a:solidFill>
              </a:rPr>
              <a:t>Extra</a:t>
            </a:r>
            <a:r>
              <a:rPr lang="nl-BE">
                <a:solidFill>
                  <a:schemeClr val="dk2"/>
                </a:solidFill>
              </a:rPr>
              <a:t> </a:t>
            </a:r>
            <a:r>
              <a:rPr lang="nl-BE">
                <a:solidFill>
                  <a:srgbClr val="002060"/>
                </a:solidFill>
              </a:rPr>
              <a:t>aandacht voor kernwetenschappen: biologie, chemie, fysica en wiskunde</a:t>
            </a:r>
            <a:endParaRPr>
              <a:solidFill>
                <a:srgbClr val="002060"/>
              </a:solidFill>
            </a:endParaRPr>
          </a:p>
          <a:p>
            <a:pPr indent="-416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57142"/>
              <a:buChar char="❏"/>
            </a:pPr>
            <a:r>
              <a:rPr lang="nl-BE">
                <a:solidFill>
                  <a:srgbClr val="002060"/>
                </a:solidFill>
              </a:rPr>
              <a:t>Verdieping moderne vreemde talen</a:t>
            </a:r>
            <a:endParaRPr>
              <a:solidFill>
                <a:srgbClr val="002060"/>
              </a:solidFill>
            </a:endParaRPr>
          </a:p>
          <a:p>
            <a:pPr indent="-416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57142"/>
              <a:buChar char="❏"/>
            </a:pPr>
            <a:r>
              <a:rPr lang="nl-BE">
                <a:solidFill>
                  <a:srgbClr val="002060"/>
                </a:solidFill>
              </a:rPr>
              <a:t>Deductief, empirisch en probleemoplossend denken vanuit kernwetenschappen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285" name="Google Shape;285;p46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6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NATUURWETENSCHAPPEN</a:t>
            </a:r>
            <a:endParaRPr b="1">
              <a:solidFill>
                <a:srgbClr val="FCB52B"/>
              </a:solidFill>
            </a:endParaRPr>
          </a:p>
        </p:txBody>
      </p:sp>
      <p:sp>
        <p:nvSpPr>
          <p:cNvPr id="287" name="Google Shape;287;p46"/>
          <p:cNvSpPr txBox="1"/>
          <p:nvPr>
            <p:ph idx="1" type="body"/>
          </p:nvPr>
        </p:nvSpPr>
        <p:spPr>
          <a:xfrm>
            <a:off x="1418175" y="3962400"/>
            <a:ext cx="15544800" cy="88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B62B"/>
              </a:buClr>
              <a:buSzPts val="3200"/>
              <a:buChar char="❏"/>
            </a:pPr>
            <a:r>
              <a:rPr b="1" lang="nl-B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Deductief?</a:t>
            </a:r>
            <a:endParaRPr b="1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afleiden van nieuwe stelling, bewering of hypothese uit bestaande stellingen</a:t>
            </a:r>
            <a:endParaRPr>
              <a:solidFill>
                <a:srgbClr val="002060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logische conclusies trekken</a:t>
            </a:r>
            <a:endParaRPr>
              <a:solidFill>
                <a:srgbClr val="002060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000">
              <a:solidFill>
                <a:srgbClr val="002060"/>
              </a:solidFill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B62B"/>
              </a:buClr>
              <a:buSzPts val="3200"/>
              <a:buChar char="❏"/>
            </a:pPr>
            <a:r>
              <a:rPr b="1" lang="nl-B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Empirisch?</a:t>
            </a:r>
            <a:endParaRPr b="1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gebaseerd op waarneming</a:t>
            </a:r>
            <a:endParaRPr>
              <a:solidFill>
                <a:srgbClr val="002060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proeven en experimenten</a:t>
            </a:r>
            <a:endParaRPr>
              <a:solidFill>
                <a:srgbClr val="002060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000">
              <a:solidFill>
                <a:srgbClr val="002060"/>
              </a:solidFill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B62B"/>
              </a:buClr>
              <a:buSzPts val="3200"/>
              <a:buChar char="❏"/>
            </a:pPr>
            <a:r>
              <a:rPr b="1" lang="nl-B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Probleemoplossend?</a:t>
            </a:r>
            <a:endParaRPr b="1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Problemen analyseren</a:t>
            </a:r>
            <a:endParaRPr>
              <a:solidFill>
                <a:srgbClr val="002060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plan opstellen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1257300" y="3121478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Calibri"/>
              <a:buNone/>
            </a:pPr>
            <a:r>
              <a:rPr b="1" lang="nl-BE" sz="6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Wie zoeken we?</a:t>
            </a:r>
            <a:endParaRPr b="1" sz="66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descr="Afbeeldingsresultaat voor griekenland euro" id="293" name="Google Shape;293;p47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7"/>
          <p:cNvSpPr txBox="1"/>
          <p:nvPr/>
        </p:nvSpPr>
        <p:spPr>
          <a:xfrm>
            <a:off x="1600200" y="5150800"/>
            <a:ext cx="16248900" cy="7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bent</a:t>
            </a:r>
            <a:r>
              <a:rPr b="1" i="0" lang="nl-BE" sz="5600" u="none" cap="none" strike="noStrik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nieuwsgierig 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naar de wetenschap achter de natuurlijke verschijnselen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gaat graag op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onderzoek 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uit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kan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planmatig en nauwkeurig</a:t>
            </a:r>
            <a:r>
              <a:rPr b="0" i="0" lang="nl-BE" sz="5600" u="none" cap="none" strike="noStrike">
                <a:solidFill>
                  <a:srgbClr val="FBB62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werken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leert graag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nieuwe dingen</a:t>
            </a:r>
            <a:r>
              <a:rPr b="0" i="0" lang="nl-BE" sz="5600" u="none" cap="none" strike="noStrike">
                <a:solidFill>
                  <a:srgbClr val="FBB62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bij</a:t>
            </a:r>
            <a:endParaRPr b="0" i="0" sz="56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kan je kennis toepassen in andere contexten en op nieuwe problemen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(=inzicht)</a:t>
            </a:r>
            <a:endParaRPr b="1" i="0" sz="5600" u="none" cap="none" strike="noStrike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legt vlot </a:t>
            </a:r>
            <a:r>
              <a:rPr b="1" i="0" lang="nl-BE" sz="56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verbanden</a:t>
            </a:r>
            <a:endParaRPr b="1" i="0" sz="5600" u="none" cap="none" strike="noStrike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47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NATUURWETENSCHAPPEN</a:t>
            </a:r>
            <a:endParaRPr b="1">
              <a:solidFill>
                <a:srgbClr val="FCB52B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nl-BE"/>
              <a:t>Leerlingen NW aan het woord</a:t>
            </a:r>
            <a:endParaRPr/>
          </a:p>
        </p:txBody>
      </p:sp>
      <p:sp>
        <p:nvSpPr>
          <p:cNvPr id="301" name="Google Shape;301;p48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pic>
        <p:nvPicPr>
          <p:cNvPr id="302" name="Google Shape;302;p48" title="NW ondertitel. - Gemaakt met Clipchamp_164716170573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863" y="2963849"/>
            <a:ext cx="12326275" cy="924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000" y="5155500"/>
            <a:ext cx="7300125" cy="38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/>
          <p:nvPr>
            <p:ph type="title"/>
          </p:nvPr>
        </p:nvSpPr>
        <p:spPr>
          <a:xfrm>
            <a:off x="1257300" y="3121478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Calibri"/>
              <a:buNone/>
            </a:pPr>
            <a:r>
              <a:rPr b="1" lang="nl-BE" sz="6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Word jij de professional van morgen?</a:t>
            </a:r>
            <a:endParaRPr b="1" sz="66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descr="Afbeeldingsresultaat voor griekenland euro" id="309" name="Google Shape;309;p49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9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NATUURWETENSCHAPPEN</a:t>
            </a:r>
            <a:endParaRPr b="1">
              <a:solidFill>
                <a:srgbClr val="FCB52B"/>
              </a:solidFill>
            </a:endParaRPr>
          </a:p>
        </p:txBody>
      </p:sp>
      <p:pic>
        <p:nvPicPr>
          <p:cNvPr id="311" name="Google Shape;31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925" y="9217150"/>
            <a:ext cx="6183076" cy="41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55775" y="9219776"/>
            <a:ext cx="6183076" cy="412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6925" y="5151972"/>
            <a:ext cx="7134205" cy="356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9825" y="7918753"/>
            <a:ext cx="4928360" cy="32866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319" name="Google Shape;319;p50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50"/>
          <p:cNvSpPr txBox="1"/>
          <p:nvPr>
            <p:ph type="title"/>
          </p:nvPr>
        </p:nvSpPr>
        <p:spPr>
          <a:xfrm>
            <a:off x="1493850" y="5380050"/>
            <a:ext cx="153003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920"/>
              <a:buFont typeface="Open Sans Light"/>
              <a:buNone/>
            </a:pPr>
            <a:r>
              <a:rPr lang="nl-BE" sz="10520">
                <a:solidFill>
                  <a:srgbClr val="002060"/>
                </a:solidFill>
              </a:rPr>
              <a:t>De studierichting</a:t>
            </a:r>
            <a:br>
              <a:rPr lang="nl-BE" sz="13320">
                <a:solidFill>
                  <a:srgbClr val="002060"/>
                </a:solidFill>
              </a:rPr>
            </a:br>
            <a:r>
              <a:rPr b="1" lang="nl-BE" sz="13320">
                <a:solidFill>
                  <a:srgbClr val="FCB52B"/>
                </a:solidFill>
              </a:rPr>
              <a:t>TECHNOLOGISCHE WETENSCHAPPEN</a:t>
            </a:r>
            <a:endParaRPr b="1" sz="13320">
              <a:solidFill>
                <a:srgbClr val="FCB52B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1"/>
          <p:cNvSpPr txBox="1"/>
          <p:nvPr/>
        </p:nvSpPr>
        <p:spPr>
          <a:xfrm>
            <a:off x="1567493" y="615078"/>
            <a:ext cx="899165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LESSENTABELLEN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26" name="Google Shape;326;p51"/>
          <p:cNvSpPr/>
          <p:nvPr/>
        </p:nvSpPr>
        <p:spPr>
          <a:xfrm>
            <a:off x="1567493" y="2002029"/>
            <a:ext cx="1165200" cy="68700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aphicFrame>
        <p:nvGraphicFramePr>
          <p:cNvPr id="327" name="Google Shape;327;p51"/>
          <p:cNvGraphicFramePr/>
          <p:nvPr/>
        </p:nvGraphicFramePr>
        <p:xfrm>
          <a:off x="5605255" y="20707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{A1A24329-EB46-4188-8690-AD3ECFCA4E1F}</a:tableStyleId>
              </a:tblPr>
              <a:tblGrid>
                <a:gridCol w="3168825"/>
                <a:gridCol w="1954325"/>
                <a:gridCol w="1954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/>
                        <a:t>TeW</a:t>
                      </a:r>
                      <a:endParaRPr sz="3600" u="none" cap="none" strike="noStrike"/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CB52B"/>
                          </a:solidFill>
                        </a:rPr>
                        <a:t>3de jaar</a:t>
                      </a:r>
                      <a:endParaRPr sz="3600" u="none" cap="none" strike="noStrike">
                        <a:solidFill>
                          <a:srgbClr val="FCB52B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CB52B"/>
                          </a:solidFill>
                        </a:rPr>
                        <a:t>4de jaar</a:t>
                      </a:r>
                      <a:endParaRPr sz="3600" u="none" cap="none" strike="noStrike">
                        <a:solidFill>
                          <a:srgbClr val="FCB52B"/>
                        </a:solidFill>
                      </a:endParaRPr>
                    </a:p>
                  </a:txBody>
                  <a:tcPr marT="45725" marB="45725" marR="91450" marL="9145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7A9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GODSDIENST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NEDERLANDS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FRANS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ENGELS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DUITS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AARDRIJKSKUNDE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GESCHIEDENIS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LO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MEAV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INFORMATICA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WISKUNDE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FYSICA </a:t>
                      </a: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(specifiek gedeelte)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8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8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BIOLOGIE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CHEMIE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VRIJE RUIMTE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TOTAAL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332" name="Google Shape;332;p52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2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27284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 sz="7800">
                <a:solidFill>
                  <a:srgbClr val="FCB52B"/>
                </a:solidFill>
              </a:rPr>
              <a:t>TECHNOLOGISCHE WETENSCHAPPEN</a:t>
            </a:r>
            <a:endParaRPr b="1" sz="7800">
              <a:solidFill>
                <a:srgbClr val="FCB52B"/>
              </a:solidFill>
            </a:endParaRPr>
          </a:p>
        </p:txBody>
      </p:sp>
      <p:sp>
        <p:nvSpPr>
          <p:cNvPr id="334" name="Google Shape;334;p52"/>
          <p:cNvSpPr txBox="1"/>
          <p:nvPr>
            <p:ph idx="1" type="body"/>
          </p:nvPr>
        </p:nvSpPr>
        <p:spPr>
          <a:xfrm>
            <a:off x="1421225" y="4456175"/>
            <a:ext cx="15544800" cy="72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470566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129797"/>
              <a:buChar char="❏"/>
            </a:pPr>
            <a:r>
              <a:rPr lang="nl-BE">
                <a:solidFill>
                  <a:srgbClr val="002060"/>
                </a:solidFill>
              </a:rPr>
              <a:t>Sterk theoretische en uitdagende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doorstroom</a:t>
            </a:r>
            <a:r>
              <a:rPr lang="nl-BE">
                <a:solidFill>
                  <a:srgbClr val="002060"/>
                </a:solidFill>
              </a:rPr>
              <a:t>richting.</a:t>
            </a:r>
            <a:endParaRPr sz="4000">
              <a:solidFill>
                <a:srgbClr val="002060"/>
              </a:solidFill>
            </a:endParaRPr>
          </a:p>
          <a:p>
            <a:pPr indent="-533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92712"/>
              <a:buChar char="❏"/>
            </a:pPr>
            <a:r>
              <a:rPr lang="nl-BE">
                <a:solidFill>
                  <a:srgbClr val="002060"/>
                </a:solidFill>
              </a:rPr>
              <a:t>brede algemene vorming,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wetenschappelijk denken</a:t>
            </a:r>
            <a:r>
              <a:rPr lang="nl-BE">
                <a:solidFill>
                  <a:srgbClr val="002060"/>
                </a:solidFill>
              </a:rPr>
              <a:t>, onderzoekend, experimenteel en exploratief aan het werk gaan</a:t>
            </a:r>
            <a:endParaRPr>
              <a:solidFill>
                <a:srgbClr val="002060"/>
              </a:solidFill>
            </a:endParaRPr>
          </a:p>
          <a:p>
            <a:pPr indent="-533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92712"/>
              <a:buChar char="❏"/>
            </a:pPr>
            <a:r>
              <a:rPr lang="nl-BE">
                <a:solidFill>
                  <a:srgbClr val="002060"/>
                </a:solidFill>
              </a:rPr>
              <a:t>extra aandacht voor informaticawetenschappen, elektriciteit-elektronica, mechanica, thermodynamica, chemie, engineering</a:t>
            </a:r>
            <a:endParaRPr>
              <a:solidFill>
                <a:srgbClr val="002060"/>
              </a:solidFill>
            </a:endParaRPr>
          </a:p>
          <a:p>
            <a:pPr indent="-533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92712"/>
              <a:buChar char="❏"/>
            </a:pPr>
            <a:r>
              <a:rPr lang="nl-BE">
                <a:solidFill>
                  <a:srgbClr val="002060"/>
                </a:solidFill>
              </a:rPr>
              <a:t>Denken in functie van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concept</a:t>
            </a:r>
            <a:r>
              <a:rPr lang="nl-BE">
                <a:solidFill>
                  <a:srgbClr val="002060"/>
                </a:solidFill>
              </a:rPr>
              <a:t>, vaardig in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modelleren</a:t>
            </a:r>
            <a:r>
              <a:rPr lang="nl-BE">
                <a:solidFill>
                  <a:srgbClr val="002060"/>
                </a:solidFill>
              </a:rPr>
              <a:t> en </a:t>
            </a: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engineeren</a:t>
            </a:r>
            <a:endParaRPr b="1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3356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92712"/>
              <a:buFont typeface="Open Sans"/>
              <a:buChar char="❏"/>
            </a:pPr>
            <a:r>
              <a:rPr b="1" lang="nl-B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Technologische uitdagingen </a:t>
            </a:r>
            <a:r>
              <a:rPr lang="nl-BE">
                <a:solidFill>
                  <a:srgbClr val="002060"/>
                </a:solidFill>
              </a:rPr>
              <a:t>oplossen</a:t>
            </a:r>
            <a:endParaRPr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339" name="Google Shape;339;p53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53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27284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 sz="7800">
                <a:solidFill>
                  <a:srgbClr val="FCB52B"/>
                </a:solidFill>
              </a:rPr>
              <a:t>TECHNOLOGISCHE WETENSCHAPPEN</a:t>
            </a:r>
            <a:endParaRPr b="1" sz="7800">
              <a:solidFill>
                <a:srgbClr val="FCB52B"/>
              </a:solidFill>
            </a:endParaRPr>
          </a:p>
        </p:txBody>
      </p:sp>
      <p:sp>
        <p:nvSpPr>
          <p:cNvPr id="341" name="Google Shape;341;p53"/>
          <p:cNvSpPr txBox="1"/>
          <p:nvPr>
            <p:ph idx="1" type="body"/>
          </p:nvPr>
        </p:nvSpPr>
        <p:spPr>
          <a:xfrm>
            <a:off x="1418175" y="3962400"/>
            <a:ext cx="15544800" cy="88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B62B"/>
              </a:buClr>
              <a:buSzPts val="3200"/>
              <a:buChar char="❏"/>
            </a:pPr>
            <a:r>
              <a:rPr b="1" lang="nl-B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samenwerking DBM-Sint-Jozefinstituut</a:t>
            </a:r>
            <a:endParaRPr b="1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lessen op 2 campussen en in Robotland</a:t>
            </a:r>
            <a:endParaRPr>
              <a:solidFill>
                <a:srgbClr val="002060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afwisselend programma</a:t>
            </a:r>
            <a:endParaRPr>
              <a:solidFill>
                <a:srgbClr val="002060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000">
              <a:solidFill>
                <a:srgbClr val="002060"/>
              </a:solidFill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B62B"/>
              </a:buClr>
              <a:buSzPts val="3200"/>
              <a:buChar char="❏"/>
            </a:pPr>
            <a:r>
              <a:rPr b="1" lang="nl-B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minder nadruk op talen</a:t>
            </a:r>
            <a:endParaRPr b="1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wiskundig - wetenschappelijk</a:t>
            </a:r>
            <a:endParaRPr>
              <a:solidFill>
                <a:srgbClr val="002060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engineering</a:t>
            </a:r>
            <a:endParaRPr>
              <a:solidFill>
                <a:srgbClr val="002060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000">
              <a:solidFill>
                <a:srgbClr val="002060"/>
              </a:solidFill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B62B"/>
              </a:buClr>
              <a:buSzPts val="3200"/>
              <a:buChar char="❏"/>
            </a:pPr>
            <a:r>
              <a:rPr b="1" lang="nl-B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Robotland</a:t>
            </a:r>
            <a:endParaRPr b="1">
              <a:solidFill>
                <a:srgbClr val="FBB6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Fablab met veel mogelijkheden</a:t>
            </a:r>
            <a:endParaRPr>
              <a:solidFill>
                <a:srgbClr val="002060"/>
              </a:solidFill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❏"/>
            </a:pPr>
            <a:r>
              <a:rPr lang="nl-BE">
                <a:solidFill>
                  <a:srgbClr val="002060"/>
                </a:solidFill>
              </a:rPr>
              <a:t>proefopstellingen met robots, drones,...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/>
        </p:nvSpPr>
        <p:spPr>
          <a:xfrm>
            <a:off x="1567493" y="279513"/>
            <a:ext cx="148995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NIEUWE STRUCTUUR 2DE GRAAD en 3DE GRAAD S.O.?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4" name="Google Shape;114;p27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5" name="Google Shape;115;p27"/>
          <p:cNvSpPr/>
          <p:nvPr/>
        </p:nvSpPr>
        <p:spPr>
          <a:xfrm>
            <a:off x="5257800" y="2379600"/>
            <a:ext cx="4584000" cy="20046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DOORSTROOM-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GERICHT (D)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7"/>
          <p:cNvSpPr/>
          <p:nvPr/>
        </p:nvSpPr>
        <p:spPr>
          <a:xfrm>
            <a:off x="1619550" y="4644348"/>
            <a:ext cx="3436200" cy="77667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BE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studie- domeinen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Economie en organisatie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Maatschappij en Welzijn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STEM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Taal en Cultuur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Land- en tuinbouw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Sport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Voeding en horeca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l-B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Kunst en creatie (KSO)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7"/>
          <p:cNvSpPr/>
          <p:nvPr/>
        </p:nvSpPr>
        <p:spPr>
          <a:xfrm>
            <a:off x="5257800" y="4644350"/>
            <a:ext cx="2191800" cy="77667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BE" sz="36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ASO (DOD)</a:t>
            </a:r>
            <a:endParaRPr b="0" i="0" sz="14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7"/>
          <p:cNvSpPr/>
          <p:nvPr/>
        </p:nvSpPr>
        <p:spPr>
          <a:xfrm>
            <a:off x="10030450" y="4644350"/>
            <a:ext cx="3836700" cy="76602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BE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7"/>
          <p:cNvSpPr/>
          <p:nvPr/>
        </p:nvSpPr>
        <p:spPr>
          <a:xfrm>
            <a:off x="14011025" y="4644350"/>
            <a:ext cx="3740700" cy="76602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BE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BSO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7"/>
          <p:cNvSpPr/>
          <p:nvPr/>
        </p:nvSpPr>
        <p:spPr>
          <a:xfrm>
            <a:off x="1567550" y="2386825"/>
            <a:ext cx="3436200" cy="20046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nl-BE" sz="4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nl-BE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finaliteiten</a:t>
            </a:r>
            <a:endParaRPr b="0" i="0" sz="4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nl-BE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b="0" i="0" sz="4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7"/>
          <p:cNvSpPr/>
          <p:nvPr/>
        </p:nvSpPr>
        <p:spPr>
          <a:xfrm>
            <a:off x="10030450" y="2386825"/>
            <a:ext cx="3836700" cy="19485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DUBBELE FINALITEIT (D/A)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13963025" y="2407800"/>
            <a:ext cx="3836700" cy="19275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ARBEIDSMARKT-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GERICHT (A)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27"/>
          <p:cNvSpPr/>
          <p:nvPr/>
        </p:nvSpPr>
        <p:spPr>
          <a:xfrm>
            <a:off x="7644125" y="4644350"/>
            <a:ext cx="1933200" cy="7766700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BE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TSO (DGD)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7"/>
          <p:cNvSpPr/>
          <p:nvPr/>
        </p:nvSpPr>
        <p:spPr>
          <a:xfrm flipH="1">
            <a:off x="2951550" y="5124200"/>
            <a:ext cx="772200" cy="1085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7"/>
          <p:cNvSpPr/>
          <p:nvPr/>
        </p:nvSpPr>
        <p:spPr>
          <a:xfrm>
            <a:off x="2380100" y="3387200"/>
            <a:ext cx="1811100" cy="99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"/>
          <p:cNvSpPr txBox="1"/>
          <p:nvPr>
            <p:ph type="title"/>
          </p:nvPr>
        </p:nvSpPr>
        <p:spPr>
          <a:xfrm>
            <a:off x="1257300" y="3121478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Calibri"/>
              <a:buNone/>
            </a:pPr>
            <a:r>
              <a:rPr b="1" lang="nl-BE" sz="6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Wie zoeken we?</a:t>
            </a:r>
            <a:endParaRPr b="1" sz="66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descr="Afbeeldingsresultaat voor griekenland euro" id="347" name="Google Shape;347;p54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54"/>
          <p:cNvSpPr txBox="1"/>
          <p:nvPr/>
        </p:nvSpPr>
        <p:spPr>
          <a:xfrm>
            <a:off x="920750" y="5150800"/>
            <a:ext cx="16928400" cy="6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Open Sans Light"/>
              <a:buChar char="❏"/>
            </a:pPr>
            <a:r>
              <a:rPr b="0" i="0" lang="nl-BE" sz="48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kan</a:t>
            </a:r>
            <a:r>
              <a:rPr b="1" i="0" lang="nl-BE" sz="4800" u="none" cap="none" strike="noStrik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nl-BE" sz="48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logisch redeneren </a:t>
            </a:r>
            <a:r>
              <a:rPr b="0" i="0" lang="nl-BE" sz="48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 verbanden leggen tussen complexe leerinhouden</a:t>
            </a:r>
            <a:endParaRPr b="0" i="0" sz="48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 Light"/>
              <a:buChar char="❏"/>
            </a:pPr>
            <a:r>
              <a:rPr b="0" i="0" lang="nl-BE" sz="48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ontdekt graag </a:t>
            </a:r>
            <a:r>
              <a:rPr b="1" i="0" lang="nl-BE" sz="4800" u="none" cap="none" strike="noStrik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planmatige verbanden</a:t>
            </a:r>
            <a:r>
              <a:rPr b="0" i="0" lang="nl-BE" sz="48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en gebruikt deze om problemen en technische uitdagingen op te lossen</a:t>
            </a:r>
            <a:endParaRPr b="0" i="0" sz="48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 Light"/>
              <a:buChar char="❏"/>
            </a:pPr>
            <a:r>
              <a:rPr b="0" i="0" lang="nl-BE" sz="48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vindt het uitdagend om </a:t>
            </a:r>
            <a:r>
              <a:rPr b="1" i="0" lang="nl-BE" sz="4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exploratief, probleemoplossend </a:t>
            </a:r>
            <a:r>
              <a:rPr b="0" i="0" lang="nl-BE" sz="48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 </a:t>
            </a:r>
            <a:r>
              <a:rPr b="1" i="0" lang="nl-BE" sz="4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onderzoekend</a:t>
            </a:r>
            <a:r>
              <a:rPr b="0" i="0" lang="nl-BE" sz="4800" u="none" cap="none" strike="noStrik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aan de slag te gaan</a:t>
            </a:r>
            <a:endParaRPr b="0" i="0" sz="4800" u="none" cap="none" strike="noStrik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Open Sans Light"/>
              <a:buChar char="❏"/>
            </a:pPr>
            <a:r>
              <a:rPr lang="nl-BE" sz="4800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gebruikt hiervoor graag je inzichten in wiskunde, toegepaste fysica en toegepaste chemie </a:t>
            </a:r>
            <a:endParaRPr sz="4800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9" name="Google Shape;349;p54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27284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 sz="7800">
                <a:solidFill>
                  <a:srgbClr val="FCB52B"/>
                </a:solidFill>
              </a:rPr>
              <a:t>TECHNOLOGISCHE WETENSCHAPPEN</a:t>
            </a:r>
            <a:endParaRPr b="1" sz="7800">
              <a:solidFill>
                <a:srgbClr val="FCB52B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"/>
          <p:cNvSpPr txBox="1"/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nl-BE"/>
              <a:t>Leerlingen TeW aan het woord</a:t>
            </a:r>
            <a:endParaRPr/>
          </a:p>
        </p:txBody>
      </p:sp>
      <p:sp>
        <p:nvSpPr>
          <p:cNvPr id="356" name="Google Shape;356;p55"/>
          <p:cNvSpPr txBox="1"/>
          <p:nvPr>
            <p:ph idx="12" type="sldNum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57" name="Google Shape;357;p55"/>
          <p:cNvSpPr txBox="1"/>
          <p:nvPr>
            <p:ph idx="1" type="body"/>
          </p:nvPr>
        </p:nvSpPr>
        <p:spPr>
          <a:xfrm>
            <a:off x="1828800" y="2895600"/>
            <a:ext cx="15544800" cy="9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58" name="Google Shape;358;p55" title="Promofilmpje3TeW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2838442"/>
            <a:ext cx="16459200" cy="9258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000" y="5155500"/>
            <a:ext cx="7300125" cy="38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6"/>
          <p:cNvSpPr txBox="1"/>
          <p:nvPr>
            <p:ph type="title"/>
          </p:nvPr>
        </p:nvSpPr>
        <p:spPr>
          <a:xfrm>
            <a:off x="1257300" y="3121478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Calibri"/>
              <a:buNone/>
            </a:pPr>
            <a:r>
              <a:rPr b="1" lang="nl-BE" sz="6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Word jij de uitvinder van morgen?</a:t>
            </a:r>
            <a:endParaRPr b="1" sz="66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descr="Afbeeldingsresultaat voor griekenland euro" id="365" name="Google Shape;365;p56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56"/>
          <p:cNvSpPr txBox="1"/>
          <p:nvPr>
            <p:ph type="title"/>
          </p:nvPr>
        </p:nvSpPr>
        <p:spPr>
          <a:xfrm>
            <a:off x="1257300" y="872353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33942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 sz="7300">
                <a:solidFill>
                  <a:srgbClr val="FCB52B"/>
                </a:solidFill>
              </a:rPr>
              <a:t>TECHNOLOGISCHE WETENSCHAPPEN</a:t>
            </a:r>
            <a:endParaRPr b="1" sz="7300">
              <a:solidFill>
                <a:srgbClr val="FCB52B"/>
              </a:solidFill>
            </a:endParaRPr>
          </a:p>
        </p:txBody>
      </p:sp>
      <p:pic>
        <p:nvPicPr>
          <p:cNvPr id="367" name="Google Shape;36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925" y="9217150"/>
            <a:ext cx="6183076" cy="41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55775" y="9219776"/>
            <a:ext cx="6183076" cy="412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6925" y="5151972"/>
            <a:ext cx="7134205" cy="356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9825" y="7918753"/>
            <a:ext cx="4928360" cy="32866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 txBox="1"/>
          <p:nvPr/>
        </p:nvSpPr>
        <p:spPr>
          <a:xfrm>
            <a:off x="3286473" y="489300"/>
            <a:ext cx="12367183" cy="21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LESSENTABELLEN + GLP ICT en FLP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76" name="Google Shape;376;p57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aphicFrame>
        <p:nvGraphicFramePr>
          <p:cNvPr id="377" name="Google Shape;377;p57"/>
          <p:cNvGraphicFramePr/>
          <p:nvPr/>
        </p:nvGraphicFramePr>
        <p:xfrm>
          <a:off x="1567493" y="2590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{A1A24329-EB46-4188-8690-AD3ECFCA4E1F}</a:tableStyleId>
              </a:tblPr>
              <a:tblGrid>
                <a:gridCol w="4377625"/>
                <a:gridCol w="2514100"/>
                <a:gridCol w="2620050"/>
                <a:gridCol w="2273675"/>
                <a:gridCol w="26998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/>
                        <a:t>LESSENTABEL 3de jaar</a:t>
                      </a:r>
                      <a:endParaRPr sz="3600" u="none" cap="none" strike="noStrike"/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BB62B"/>
                          </a:solidFill>
                        </a:rPr>
                        <a:t>E</a:t>
                      </a: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W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BB62B"/>
                          </a:solidFill>
                        </a:rPr>
                        <a:t>MT</a:t>
                      </a:r>
                      <a:endParaRPr sz="3600" u="none" cap="none" strike="noStrike">
                        <a:solidFill>
                          <a:srgbClr val="FBB62B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NW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TeW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GODSDIENST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NEDERLANDS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 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FRANS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ENGELS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DUITS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AARDRIJKSKUNDE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GESCHIEDENIS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LO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MEAV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INFORMATICA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COMMUNICATIEWETENSCh.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ECONOMIE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WISKUNDE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FYSICA </a:t>
                      </a: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(specifiek gedeelte)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8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BIOLOGIE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CHEMIE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VRIJE RUIMTE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TOTAAL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8"/>
          <p:cNvSpPr/>
          <p:nvPr/>
        </p:nvSpPr>
        <p:spPr>
          <a:xfrm>
            <a:off x="1567493" y="2002029"/>
            <a:ext cx="1165200" cy="68700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aphicFrame>
        <p:nvGraphicFramePr>
          <p:cNvPr id="383" name="Google Shape;383;p58"/>
          <p:cNvGraphicFramePr/>
          <p:nvPr/>
        </p:nvGraphicFramePr>
        <p:xfrm>
          <a:off x="1567493" y="2590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{A1A24329-EB46-4188-8690-AD3ECFCA4E1F}</a:tableStyleId>
              </a:tblPr>
              <a:tblGrid>
                <a:gridCol w="4377625"/>
                <a:gridCol w="2514100"/>
                <a:gridCol w="2620050"/>
                <a:gridCol w="2273675"/>
                <a:gridCol w="26998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/>
                        <a:t>LESSENTABEL 4de jaar</a:t>
                      </a:r>
                      <a:endParaRPr sz="3600" u="none" cap="none" strike="noStrike"/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BB62B"/>
                          </a:solidFill>
                        </a:rPr>
                        <a:t>E</a:t>
                      </a: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W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BB62B"/>
                          </a:solidFill>
                        </a:rPr>
                        <a:t>MT</a:t>
                      </a:r>
                      <a:endParaRPr sz="3600" u="none" cap="none" strike="noStrike">
                        <a:solidFill>
                          <a:srgbClr val="FBB62B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NW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FFFFF"/>
                          </a:solidFill>
                        </a:rPr>
                        <a:t>TeW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GODSDIENST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NEDERLANDS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FRANS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ENGELS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DUITS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AARDRIJKSKUNDE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GESCHIEDENIS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LO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MEAV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INFORMATICA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COMMUNICATIEWETENSCh.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ECONOMIE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WISKUNDE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6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6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FYSICA </a:t>
                      </a: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(specifiek gedeelte)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8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BIOLOGIE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CHEMIE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980000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VRIJE RUIMTE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TOTAAL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84" name="Google Shape;384;p58"/>
          <p:cNvSpPr txBox="1"/>
          <p:nvPr/>
        </p:nvSpPr>
        <p:spPr>
          <a:xfrm>
            <a:off x="3286474" y="489300"/>
            <a:ext cx="11583411" cy="21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LESSENTABELLEN + GLP ICT en FLP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9"/>
          <p:cNvSpPr txBox="1"/>
          <p:nvPr/>
        </p:nvSpPr>
        <p:spPr>
          <a:xfrm>
            <a:off x="1567493" y="745493"/>
            <a:ext cx="16535278" cy="8078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nl-BE" sz="4800" u="none" cap="none" strike="noStrik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Katholieke scholengemeenschap Noorderkempen</a:t>
            </a:r>
            <a:endParaRPr b="1" i="0" sz="4800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90" name="Google Shape;390;p59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91" name="Google Shape;391;p59"/>
          <p:cNvSpPr txBox="1"/>
          <p:nvPr/>
        </p:nvSpPr>
        <p:spPr>
          <a:xfrm>
            <a:off x="1021202" y="5198620"/>
            <a:ext cx="11267359" cy="3016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6 kleinschalige, gemoedelijke scholen, op mensenmaat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Dichtbij en zorgzaam, sterk in begeleiding en oriëntering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Een duidelijk gezicht, profiel (identiteit-opvoedingsproject)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Samen een breed, regionaal studieaanbod waarbinnen elke leerling geholpen wordt de juiste plek te vinden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2465" y="3323493"/>
            <a:ext cx="4921135" cy="7033846"/>
          </a:xfrm>
          <a:prstGeom prst="rect">
            <a:avLst/>
          </a:prstGeom>
          <a:noFill/>
          <a:ln cap="flat" cmpd="sng" w="28575">
            <a:solidFill>
              <a:srgbClr val="FBB62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032" y="4005534"/>
            <a:ext cx="7994468" cy="599585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0"/>
          <p:cNvSpPr txBox="1"/>
          <p:nvPr/>
        </p:nvSpPr>
        <p:spPr>
          <a:xfrm>
            <a:off x="1445715" y="745493"/>
            <a:ext cx="14120856" cy="8078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nl-BE" sz="4800" u="none" cap="none" strike="noStrik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Een goede voorbereiding op de toekomst</a:t>
            </a:r>
            <a:endParaRPr b="1" i="0" sz="4800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99" name="Google Shape;399;p60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0" name="Google Shape;400;p60"/>
          <p:cNvSpPr txBox="1"/>
          <p:nvPr/>
        </p:nvSpPr>
        <p:spPr>
          <a:xfrm>
            <a:off x="1445715" y="3372266"/>
            <a:ext cx="90997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nl-BE" sz="3600" u="none" cap="none" strike="noStrike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rPr>
              <a:t>Percentage studenten hoger onderwijs dat afstudeert 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0"/>
          <p:cNvSpPr txBox="1"/>
          <p:nvPr/>
        </p:nvSpPr>
        <p:spPr>
          <a:xfrm>
            <a:off x="1336861" y="10096044"/>
            <a:ext cx="918354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Leerlingen van het Sint-Jozefinstituut behalen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gemiddeld sneller en vaker een bachelordiploma.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persoon, muur, binnen, jong&#10;&#10;Automatisch gegenereerde beschrijving" id="402" name="Google Shape;40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45355" y="6307865"/>
            <a:ext cx="3380011" cy="6023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persoon, gebouw, binnen, venster&#10;&#10;Automatisch gegenereerde beschrijving" id="403" name="Google Shape;403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80462" y="3296129"/>
            <a:ext cx="3380011" cy="6023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persoon, buiten&#10;&#10;Automatisch gegenereerde beschrijving" id="404" name="Google Shape;404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12516" y="2276450"/>
            <a:ext cx="3380011" cy="6023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281" y="2646324"/>
            <a:ext cx="4642758" cy="464275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0" name="Google Shape;41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7228" y="2646330"/>
            <a:ext cx="4642759" cy="464275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1" name="Google Shape;411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91554" y="2646318"/>
            <a:ext cx="4642764" cy="46427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2" name="Google Shape;412;p61"/>
          <p:cNvSpPr txBox="1"/>
          <p:nvPr/>
        </p:nvSpPr>
        <p:spPr>
          <a:xfrm>
            <a:off x="11515153" y="8904268"/>
            <a:ext cx="6505437" cy="561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b="1" i="0" lang="nl-BE" sz="2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MODERNE TALEN  - WETENSCHAPPEN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13" name="Google Shape;413;p61"/>
          <p:cNvSpPr/>
          <p:nvPr/>
        </p:nvSpPr>
        <p:spPr>
          <a:xfrm>
            <a:off x="342900" y="2112924"/>
            <a:ext cx="533400" cy="533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l-BE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4" name="Google Shape;414;p61"/>
          <p:cNvCxnSpPr/>
          <p:nvPr/>
        </p:nvCxnSpPr>
        <p:spPr>
          <a:xfrm>
            <a:off x="13097491" y="8377865"/>
            <a:ext cx="2860902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5" name="Google Shape;415;p61"/>
          <p:cNvSpPr txBox="1"/>
          <p:nvPr/>
        </p:nvSpPr>
        <p:spPr>
          <a:xfrm>
            <a:off x="5799909" y="8895934"/>
            <a:ext cx="5715244" cy="561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b="1" i="0" lang="nl-BE" sz="2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WETENSCHAPPEN - WISKUNDE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0" baseline="30000" i="0" sz="4800" u="none" cap="none" strike="noStrike">
              <a:solidFill>
                <a:schemeClr val="l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416" name="Google Shape;416;p61"/>
          <p:cNvCxnSpPr/>
          <p:nvPr/>
        </p:nvCxnSpPr>
        <p:spPr>
          <a:xfrm>
            <a:off x="7058090" y="8373509"/>
            <a:ext cx="2860902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61"/>
          <p:cNvCxnSpPr/>
          <p:nvPr/>
        </p:nvCxnSpPr>
        <p:spPr>
          <a:xfrm>
            <a:off x="1362691" y="8373509"/>
            <a:ext cx="2860902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8" name="Google Shape;418;p61"/>
          <p:cNvSpPr txBox="1"/>
          <p:nvPr/>
        </p:nvSpPr>
        <p:spPr>
          <a:xfrm>
            <a:off x="6088430" y="9430429"/>
            <a:ext cx="713666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Academische toprichtingen: industriële wetenschappen </a:t>
            </a:r>
            <a:endParaRPr b="0" i="0" sz="3200" u="none" cap="none" strike="noStrike">
              <a:solidFill>
                <a:schemeClr val="l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 ingenieurswetenschappen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61"/>
          <p:cNvSpPr txBox="1"/>
          <p:nvPr/>
        </p:nvSpPr>
        <p:spPr>
          <a:xfrm>
            <a:off x="447075" y="9308796"/>
            <a:ext cx="500885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5% vaker een diploma dan gemiddeld in Vlaanderen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1"/>
          <p:cNvSpPr txBox="1"/>
          <p:nvPr/>
        </p:nvSpPr>
        <p:spPr>
          <a:xfrm>
            <a:off x="9784" y="8904267"/>
            <a:ext cx="5715244" cy="561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b="1" i="0" lang="nl-BE" sz="2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ECONOMIE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0" baseline="30000" i="0" sz="4800" u="none" cap="none" strike="noStrike">
              <a:solidFill>
                <a:schemeClr val="l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1" name="Google Shape;421;p61"/>
          <p:cNvSpPr txBox="1"/>
          <p:nvPr/>
        </p:nvSpPr>
        <p:spPr>
          <a:xfrm>
            <a:off x="12147657" y="9407599"/>
            <a:ext cx="500885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Opvallend goed in het eerste jaar van een academische bachelor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1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3" name="Google Shape;423;p61"/>
          <p:cNvSpPr txBox="1"/>
          <p:nvPr/>
        </p:nvSpPr>
        <p:spPr>
          <a:xfrm>
            <a:off x="1445715" y="745493"/>
            <a:ext cx="14120856" cy="8078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nl-BE" sz="4800" u="none" cap="none" strike="noStrik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Een goede voorbereiding op de toekomst</a:t>
            </a:r>
            <a:endParaRPr b="1" i="0" sz="4800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2"/>
          <p:cNvSpPr txBox="1"/>
          <p:nvPr/>
        </p:nvSpPr>
        <p:spPr>
          <a:xfrm>
            <a:off x="1306287" y="898678"/>
            <a:ext cx="18462170" cy="9925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nl-BE" sz="6000" u="none" cap="none" strike="noStrik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Hoe kiezen en OMGAAN MET ATTESTERING?</a:t>
            </a:r>
            <a:endParaRPr b="1" i="0" sz="6000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29" name="Google Shape;429;p62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0" name="Google Shape;430;p62"/>
          <p:cNvSpPr txBox="1"/>
          <p:nvPr/>
        </p:nvSpPr>
        <p:spPr>
          <a:xfrm>
            <a:off x="15952756" y="6165772"/>
            <a:ext cx="184858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l-BE" sz="20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Albert Einstein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2"/>
          <p:cNvSpPr txBox="1"/>
          <p:nvPr/>
        </p:nvSpPr>
        <p:spPr>
          <a:xfrm>
            <a:off x="12674556" y="8145980"/>
            <a:ext cx="4713390" cy="2319179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150" spcFirstLastPara="1" rIns="163150" wrap="square" tIns="81575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1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A-B-C + advies DKR!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1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Ken jezelf!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✔"/>
            </a:pPr>
            <a:r>
              <a:rPr b="1" i="0" lang="nl-BE" sz="32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Hoor en kijk rond!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2"/>
          <p:cNvSpPr/>
          <p:nvPr/>
        </p:nvSpPr>
        <p:spPr>
          <a:xfrm>
            <a:off x="12004142" y="6567099"/>
            <a:ext cx="5581919" cy="5067259"/>
          </a:xfrm>
          <a:prstGeom prst="ellipse">
            <a:avLst/>
          </a:prstGeom>
          <a:noFill/>
          <a:ln cap="flat" cmpd="sng" w="101600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82300" lIns="164600" spcFirstLastPara="1" rIns="1646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3" name="Google Shape;433;p62"/>
          <p:cNvSpPr/>
          <p:nvPr/>
        </p:nvSpPr>
        <p:spPr>
          <a:xfrm>
            <a:off x="7739159" y="2472803"/>
            <a:ext cx="5369033" cy="5288023"/>
          </a:xfrm>
          <a:prstGeom prst="ellipse">
            <a:avLst/>
          </a:prstGeom>
          <a:noFill/>
          <a:ln cap="flat" cmpd="sng" w="101600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82300" lIns="164600" spcFirstLastPara="1" rIns="1646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4" name="Google Shape;434;p62"/>
          <p:cNvSpPr txBox="1"/>
          <p:nvPr/>
        </p:nvSpPr>
        <p:spPr>
          <a:xfrm>
            <a:off x="8172796" y="3667248"/>
            <a:ext cx="4501760" cy="3550285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150" spcFirstLastPara="1" rIns="163150" wrap="square" tIns="8157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Studiekeuzetraject op school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Rol van klassenleraar 2MOW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Plaats van projecten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Onderwijskiezer.be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35" name="Google Shape;43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2647"/>
            <a:ext cx="7864522" cy="10443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3"/>
          <p:cNvSpPr/>
          <p:nvPr/>
        </p:nvSpPr>
        <p:spPr>
          <a:xfrm>
            <a:off x="5329646" y="11808823"/>
            <a:ext cx="10607040" cy="19071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3"/>
          <p:cNvSpPr txBox="1"/>
          <p:nvPr/>
        </p:nvSpPr>
        <p:spPr>
          <a:xfrm>
            <a:off x="1460764" y="745493"/>
            <a:ext cx="16095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nl-BE" sz="6000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Vervolg studiekeuzetraject in 2de jaar</a:t>
            </a:r>
            <a:endParaRPr b="1" i="0" sz="6000" u="none" cap="none" strike="noStrike">
              <a:solidFill>
                <a:srgbClr val="FCB52B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42" name="Google Shape;442;p63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0C7A9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3" name="Google Shape;443;p63"/>
          <p:cNvSpPr txBox="1"/>
          <p:nvPr/>
        </p:nvSpPr>
        <p:spPr>
          <a:xfrm>
            <a:off x="15952756" y="6165772"/>
            <a:ext cx="184858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l-BE" sz="20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Albert Einstein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63"/>
          <p:cNvSpPr txBox="1"/>
          <p:nvPr/>
        </p:nvSpPr>
        <p:spPr>
          <a:xfrm>
            <a:off x="1765225" y="2983875"/>
            <a:ext cx="13422600" cy="74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150" spcFirstLastPara="1" rIns="163150" wrap="square" tIns="81575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lang="nl-BE" sz="3200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Project studiekeuze tijdens Lessen Taal &amp; cultuur</a:t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lang="nl-BE" sz="3200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Verkenning vak economie</a:t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318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Open Sans Light"/>
              <a:buChar char="○"/>
            </a:pPr>
            <a:r>
              <a:rPr b="1" lang="nl-BE" sz="3200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januari: project economie “start je eigen webshop”</a:t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318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Open Sans Light"/>
              <a:buChar char="○"/>
            </a:pPr>
            <a:r>
              <a:rPr b="1" lang="nl-BE" sz="3200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18 mei: Topteam businessgame</a:t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lang="nl-BE" sz="3200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Individueel gesprek met elke leerling derde trimester</a:t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lang="nl-BE" sz="3200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bevraging studiekeuze voor juni-examens + advies bij eindrapport.</a:t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Open Sans Light"/>
              <a:buChar char="✔"/>
            </a:pPr>
            <a:r>
              <a:rPr b="1" lang="nl-BE" sz="3200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Altijd welkom voor vragen!</a:t>
            </a:r>
            <a:endParaRPr b="1" sz="3200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45" name="Google Shape;445;p63"/>
          <p:cNvPicPr preferRelativeResize="0"/>
          <p:nvPr/>
        </p:nvPicPr>
        <p:blipFill rotWithShape="1">
          <a:blip r:embed="rId3">
            <a:alphaModFix/>
          </a:blip>
          <a:srcRect b="32346" l="6534" r="6220" t="9361"/>
          <a:stretch/>
        </p:blipFill>
        <p:spPr>
          <a:xfrm>
            <a:off x="13820150" y="3911700"/>
            <a:ext cx="3981200" cy="271057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3"/>
          <p:cNvSpPr/>
          <p:nvPr/>
        </p:nvSpPr>
        <p:spPr>
          <a:xfrm>
            <a:off x="13474300" y="3257275"/>
            <a:ext cx="4461300" cy="4451700"/>
          </a:xfrm>
          <a:prstGeom prst="ellipse">
            <a:avLst/>
          </a:prstGeom>
          <a:noFill/>
          <a:ln cap="flat" cmpd="sng" w="101600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82300" lIns="164600" spcFirstLastPara="1" rIns="1646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47" name="Google Shape;44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44888" y="8041758"/>
            <a:ext cx="4732100" cy="3706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/>
        </p:nvSpPr>
        <p:spPr>
          <a:xfrm>
            <a:off x="1567492" y="599639"/>
            <a:ext cx="11821877" cy="10852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MOGELIJKHEDEN STJ</a:t>
            </a:r>
            <a:r>
              <a:rPr b="1" i="0" lang="nl-BE" sz="6601" u="none" cap="none" strike="noStrik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?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2" name="Google Shape;132;p28"/>
          <p:cNvSpPr/>
          <p:nvPr/>
        </p:nvSpPr>
        <p:spPr>
          <a:xfrm>
            <a:off x="1567492" y="4031186"/>
            <a:ext cx="11914429" cy="941830"/>
          </a:xfrm>
          <a:prstGeom prst="rect">
            <a:avLst/>
          </a:prstGeom>
          <a:solidFill>
            <a:schemeClr val="accent2">
              <a:alpha val="74509"/>
            </a:schemeClr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ASO = domeinoverschrijdend (DOD)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8"/>
          <p:cNvSpPr/>
          <p:nvPr/>
        </p:nvSpPr>
        <p:spPr>
          <a:xfrm>
            <a:off x="1619540" y="5359107"/>
            <a:ext cx="3766508" cy="1560442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nl-BE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ECONOMISCHE WETENSCHAPPEN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8"/>
          <p:cNvSpPr/>
          <p:nvPr/>
        </p:nvSpPr>
        <p:spPr>
          <a:xfrm>
            <a:off x="1619540" y="7885365"/>
            <a:ext cx="16136305" cy="965944"/>
          </a:xfrm>
          <a:prstGeom prst="rect">
            <a:avLst/>
          </a:prstGeom>
          <a:solidFill>
            <a:schemeClr val="dk1">
              <a:alpha val="74509"/>
            </a:schemeClr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7A9F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3DE</a:t>
            </a:r>
            <a:r>
              <a:rPr b="1" i="0" lang="nl-BE" sz="20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nl-BE" sz="32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GRAAD doorstroomfinaliteit (D)</a:t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28"/>
          <p:cNvSpPr/>
          <p:nvPr/>
        </p:nvSpPr>
        <p:spPr>
          <a:xfrm>
            <a:off x="1617133" y="10417656"/>
            <a:ext cx="2906703" cy="1240943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ECONOMIE-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MODERNE TALEN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8"/>
          <p:cNvSpPr/>
          <p:nvPr/>
        </p:nvSpPr>
        <p:spPr>
          <a:xfrm>
            <a:off x="4650988" y="10417656"/>
            <a:ext cx="2658020" cy="1247828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ECONOMIE-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WISKUNDE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7423337" y="10402198"/>
            <a:ext cx="2966053" cy="1240944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MODERNE TALEN 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WETENSCHAPPEN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10503719" y="10402198"/>
            <a:ext cx="2885650" cy="1210028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WISKUNDE-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WETENSCHAPPEN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8"/>
          <p:cNvSpPr/>
          <p:nvPr/>
        </p:nvSpPr>
        <p:spPr>
          <a:xfrm>
            <a:off x="5667477" y="5359107"/>
            <a:ext cx="3766508" cy="1560442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nl-BE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MODERNE TALEN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8"/>
          <p:cNvSpPr/>
          <p:nvPr/>
        </p:nvSpPr>
        <p:spPr>
          <a:xfrm>
            <a:off x="9715414" y="5359106"/>
            <a:ext cx="3766508" cy="1560441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nl-BE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NATUUR- WETENSCHAPPEN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8"/>
          <p:cNvSpPr/>
          <p:nvPr/>
        </p:nvSpPr>
        <p:spPr>
          <a:xfrm>
            <a:off x="13763352" y="5359107"/>
            <a:ext cx="3766508" cy="1560441"/>
          </a:xfrm>
          <a:prstGeom prst="rect">
            <a:avLst/>
          </a:prstGeom>
          <a:solidFill>
            <a:schemeClr val="dk2">
              <a:alpha val="74509"/>
            </a:scheme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nl-BE" sz="28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TECHNOLOGISCHE WETENSCHAPPEN</a:t>
            </a:r>
            <a:endParaRPr b="1" i="0" sz="28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8"/>
          <p:cNvSpPr/>
          <p:nvPr/>
        </p:nvSpPr>
        <p:spPr>
          <a:xfrm>
            <a:off x="1617134" y="2832036"/>
            <a:ext cx="15948930" cy="1078280"/>
          </a:xfrm>
          <a:prstGeom prst="rect">
            <a:avLst/>
          </a:prstGeom>
          <a:solidFill>
            <a:schemeClr val="dk1">
              <a:alpha val="74509"/>
            </a:schemeClr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7A9F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2DE</a:t>
            </a:r>
            <a:r>
              <a:rPr b="1" i="0" lang="nl-BE" sz="20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nl-BE" sz="32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GRAAD doorstroomfinaliteit (D)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8"/>
          <p:cNvSpPr/>
          <p:nvPr/>
        </p:nvSpPr>
        <p:spPr>
          <a:xfrm>
            <a:off x="13763352" y="4031186"/>
            <a:ext cx="3766508" cy="941830"/>
          </a:xfrm>
          <a:prstGeom prst="rect">
            <a:avLst/>
          </a:prstGeom>
          <a:solidFill>
            <a:schemeClr val="dk2">
              <a:alpha val="74509"/>
            </a:scheme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TSO = domeingebonden</a:t>
            </a:r>
            <a:endParaRPr b="1" i="0" sz="24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‘STEM’ (DGD)</a:t>
            </a:r>
            <a:endParaRPr b="1" i="0" sz="24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8"/>
          <p:cNvSpPr/>
          <p:nvPr/>
        </p:nvSpPr>
        <p:spPr>
          <a:xfrm>
            <a:off x="1567492" y="8996419"/>
            <a:ext cx="11821877" cy="1071722"/>
          </a:xfrm>
          <a:prstGeom prst="rect">
            <a:avLst/>
          </a:prstGeom>
          <a:solidFill>
            <a:srgbClr val="0C7A9F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nl-BE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ASO = domeinoverschrijdend (DOD)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28"/>
          <p:cNvSpPr/>
          <p:nvPr/>
        </p:nvSpPr>
        <p:spPr>
          <a:xfrm>
            <a:off x="13763352" y="8996418"/>
            <a:ext cx="3766508" cy="1071723"/>
          </a:xfrm>
          <a:prstGeom prst="rect">
            <a:avLst/>
          </a:prstGeom>
          <a:solidFill>
            <a:schemeClr val="dk2">
              <a:alpha val="74509"/>
            </a:scheme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TSO = domeingebonden</a:t>
            </a:r>
            <a:endParaRPr b="1" i="0" sz="24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‘STEM’ (DGD)</a:t>
            </a:r>
            <a:endParaRPr b="1" i="0" sz="24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/>
          <p:nvPr/>
        </p:nvSpPr>
        <p:spPr>
          <a:xfrm>
            <a:off x="13763352" y="10402198"/>
            <a:ext cx="3766508" cy="1256401"/>
          </a:xfrm>
          <a:prstGeom prst="rect">
            <a:avLst/>
          </a:prstGeom>
          <a:solidFill>
            <a:schemeClr val="dk2">
              <a:alpha val="74509"/>
            </a:scheme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TECHNOLOGISCHE WETENSCHAPPEN en ENGINEERING</a:t>
            </a:r>
            <a:endParaRPr b="1" i="0" sz="24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8"/>
          <p:cNvSpPr/>
          <p:nvPr/>
        </p:nvSpPr>
        <p:spPr>
          <a:xfrm>
            <a:off x="13763352" y="11763658"/>
            <a:ext cx="3766508" cy="580344"/>
          </a:xfrm>
          <a:prstGeom prst="rect">
            <a:avLst/>
          </a:prstGeom>
          <a:solidFill>
            <a:schemeClr val="dk2">
              <a:alpha val="74509"/>
            </a:schemeClr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450" lIns="36900" spcFirstLastPara="1" rIns="36900" wrap="square" tIns="18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BE" sz="2400" u="none" cap="none" strike="noStrike">
                <a:solidFill>
                  <a:srgbClr val="0C7A9F"/>
                </a:solidFill>
                <a:latin typeface="Arial"/>
                <a:ea typeface="Arial"/>
                <a:cs typeface="Arial"/>
                <a:sym typeface="Arial"/>
              </a:rPr>
              <a:t>i.s.m. DBM-Essen</a:t>
            </a:r>
            <a:endParaRPr b="1" i="0" sz="2400" u="none" cap="none" strike="noStrike">
              <a:solidFill>
                <a:srgbClr val="0C7A9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4"/>
          <p:cNvSpPr/>
          <p:nvPr/>
        </p:nvSpPr>
        <p:spPr>
          <a:xfrm>
            <a:off x="5329646" y="11808823"/>
            <a:ext cx="10607100" cy="190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4"/>
          <p:cNvSpPr txBox="1"/>
          <p:nvPr/>
        </p:nvSpPr>
        <p:spPr>
          <a:xfrm>
            <a:off x="1460764" y="745493"/>
            <a:ext cx="16095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nl-BE" sz="4800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NIEUW op onze school? Leermaterialen</a:t>
            </a:r>
            <a:endParaRPr b="1" i="0" sz="4800" u="none" cap="none" strike="noStrike">
              <a:solidFill>
                <a:srgbClr val="FCB52B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54" name="Google Shape;454;p64"/>
          <p:cNvSpPr/>
          <p:nvPr/>
        </p:nvSpPr>
        <p:spPr>
          <a:xfrm>
            <a:off x="1567493" y="2002029"/>
            <a:ext cx="1165200" cy="68700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0C7A9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5" name="Google Shape;455;p64"/>
          <p:cNvSpPr txBox="1"/>
          <p:nvPr/>
        </p:nvSpPr>
        <p:spPr>
          <a:xfrm>
            <a:off x="15952756" y="6165772"/>
            <a:ext cx="184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l-BE" sz="20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Albert Einstein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64"/>
          <p:cNvSpPr txBox="1"/>
          <p:nvPr/>
        </p:nvSpPr>
        <p:spPr>
          <a:xfrm>
            <a:off x="6819762" y="4329074"/>
            <a:ext cx="4869900" cy="45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150" spcFirstLastPara="1" rIns="163150" wrap="square" tIns="81575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CHROME- en gewone ‘BOOKS’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Kostenbeheersing</a:t>
            </a:r>
            <a:endParaRPr b="1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Thuis opladen-gaat hele dag mee</a:t>
            </a:r>
            <a:endParaRPr b="1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1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Robuust toestel-ook thuisgebruik mogelijk</a:t>
            </a:r>
            <a:endParaRPr b="1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7" name="Google Shape;457;p64"/>
          <p:cNvSpPr/>
          <p:nvPr/>
        </p:nvSpPr>
        <p:spPr>
          <a:xfrm>
            <a:off x="6307908" y="3298951"/>
            <a:ext cx="5893800" cy="5888400"/>
          </a:xfrm>
          <a:prstGeom prst="ellipse">
            <a:avLst/>
          </a:prstGeom>
          <a:noFill/>
          <a:ln cap="flat" cmpd="sng" w="101600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82300" lIns="164600" spcFirstLastPara="1" rIns="1646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8" name="Google Shape;458;p64"/>
          <p:cNvSpPr/>
          <p:nvPr/>
        </p:nvSpPr>
        <p:spPr>
          <a:xfrm>
            <a:off x="12265041" y="2492376"/>
            <a:ext cx="5599800" cy="5390100"/>
          </a:xfrm>
          <a:prstGeom prst="ellipse">
            <a:avLst/>
          </a:prstGeom>
          <a:noFill/>
          <a:ln cap="flat" cmpd="sng" w="101600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82300" lIns="164600" spcFirstLastPara="1" rIns="1646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9" name="Google Shape;459;p64"/>
          <p:cNvSpPr txBox="1"/>
          <p:nvPr/>
        </p:nvSpPr>
        <p:spPr>
          <a:xfrm>
            <a:off x="13320421" y="2697413"/>
            <a:ext cx="4263300" cy="58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150" spcFirstLastPara="1" rIns="163150" wrap="square" tIns="81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Hybride leren</a:t>
            </a:r>
            <a:endParaRPr b="1" i="0" sz="28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Zelforganisatie</a:t>
            </a:r>
            <a:endParaRPr b="1" i="0" sz="28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Leren op maat</a:t>
            </a:r>
            <a:endParaRPr b="1" i="0" sz="28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Efficiënter gebruik lestijd/doelen digitale geletterdheid</a:t>
            </a:r>
            <a:endParaRPr b="1" i="0" sz="28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2800"/>
              <a:buFont typeface="Noto Sans Symbols"/>
              <a:buChar char="✔"/>
            </a:pPr>
            <a:r>
              <a:rPr b="1" i="0" lang="nl-BE" sz="28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Aangestuurd door school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60" name="Google Shape;46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750" y="2704145"/>
            <a:ext cx="4421563" cy="331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6745" y="6165772"/>
            <a:ext cx="4313575" cy="323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6745" y="9527230"/>
            <a:ext cx="4313575" cy="3235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5"/>
          <p:cNvSpPr/>
          <p:nvPr/>
        </p:nvSpPr>
        <p:spPr>
          <a:xfrm>
            <a:off x="486816" y="2002029"/>
            <a:ext cx="13010804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895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1" marL="895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1" marL="135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Intakegesprek (indien gewenst)</a:t>
            </a:r>
            <a:endParaRPr/>
          </a:p>
          <a:p>
            <a:pPr indent="-457200" lvl="1" marL="135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Brede basiszorg (leren en leven)</a:t>
            </a:r>
            <a:endParaRPr/>
          </a:p>
          <a:p>
            <a:pPr indent="-457200" lvl="1" marL="135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Individueel: redelijke aanpassingen en maatregelen (waar nodig)</a:t>
            </a:r>
            <a:endParaRPr/>
          </a:p>
          <a:p>
            <a:pPr indent="-457200" lvl="1" marL="135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Compenserende software ALINEA</a:t>
            </a:r>
            <a:endParaRPr/>
          </a:p>
          <a:p>
            <a:pPr indent="-457200" lvl="1" marL="135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200"/>
              <a:buFont typeface="Noto Sans Symbols"/>
              <a:buChar char="✔"/>
            </a:pPr>
            <a:r>
              <a:rPr b="0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ZORG = leerling en ouders </a:t>
            </a:r>
            <a:r>
              <a:rPr b="1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samen</a:t>
            </a:r>
            <a:r>
              <a:rPr b="0" i="0" lang="nl-BE" sz="32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met vakleerkracht, klassenleraars, zorgleerkracht, directie, CLB, ondersteuners</a:t>
            </a:r>
            <a:endParaRPr b="0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1" marL="895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1" marL="895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1" marL="895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9" name="Google Shape;469;p65"/>
          <p:cNvSpPr txBox="1"/>
          <p:nvPr/>
        </p:nvSpPr>
        <p:spPr>
          <a:xfrm>
            <a:off x="1460764" y="745493"/>
            <a:ext cx="16095716" cy="9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BE" sz="5400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NIEUW op onze school? Zorg en begeleiding</a:t>
            </a:r>
            <a:endParaRPr b="1" i="0" sz="5400" u="none" cap="none" strike="noStrike">
              <a:solidFill>
                <a:srgbClr val="FCB52B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70" name="Google Shape;470;p65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0C7A9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71" name="Google Shape;471;p65">
            <a:hlinkClick action="ppaction://hlinkshowjump?jump=nextslide"/>
          </p:cNvPr>
          <p:cNvSpPr/>
          <p:nvPr/>
        </p:nvSpPr>
        <p:spPr>
          <a:xfrm rot="10800000">
            <a:off x="13917276" y="2096341"/>
            <a:ext cx="4370724" cy="4803228"/>
          </a:xfrm>
          <a:custGeom>
            <a:rect b="b" l="l" r="r" t="t"/>
            <a:pathLst>
              <a:path extrusionOk="0" h="4638964" w="4067464">
                <a:moveTo>
                  <a:pt x="1747982" y="0"/>
                </a:moveTo>
                <a:cubicBezTo>
                  <a:pt x="3028997" y="0"/>
                  <a:pt x="4067464" y="1038467"/>
                  <a:pt x="4067464" y="2319482"/>
                </a:cubicBezTo>
                <a:cubicBezTo>
                  <a:pt x="4067464" y="3600497"/>
                  <a:pt x="3028997" y="4638964"/>
                  <a:pt x="1747982" y="4638964"/>
                </a:cubicBezTo>
                <a:cubicBezTo>
                  <a:pt x="1049771" y="4638964"/>
                  <a:pt x="423614" y="4330462"/>
                  <a:pt x="0" y="3840927"/>
                </a:cubicBezTo>
                <a:lnTo>
                  <a:pt x="0" y="798037"/>
                </a:lnTo>
                <a:cubicBezTo>
                  <a:pt x="423614" y="308502"/>
                  <a:pt x="1049771" y="0"/>
                  <a:pt x="1747982" y="0"/>
                </a:cubicBezTo>
                <a:close/>
              </a:path>
            </a:pathLst>
          </a:custGeom>
          <a:solidFill>
            <a:srgbClr val="0C7A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65"/>
          <p:cNvSpPr/>
          <p:nvPr/>
        </p:nvSpPr>
        <p:spPr>
          <a:xfrm>
            <a:off x="14350041" y="6055875"/>
            <a:ext cx="819549" cy="819549"/>
          </a:xfrm>
          <a:prstGeom prst="ellipse">
            <a:avLst/>
          </a:prstGeom>
          <a:solidFill>
            <a:srgbClr val="FBB62B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5"/>
          <p:cNvSpPr txBox="1"/>
          <p:nvPr/>
        </p:nvSpPr>
        <p:spPr>
          <a:xfrm>
            <a:off x="14520035" y="3713125"/>
            <a:ext cx="3940233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nl-BE" sz="32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Wie nog nooit een fout heeft gemaakt, heeft nooit iets nieuws geprobeerd.</a:t>
            </a:r>
            <a:endParaRPr/>
          </a:p>
        </p:txBody>
      </p:sp>
      <p:sp>
        <p:nvSpPr>
          <p:cNvPr id="474" name="Google Shape;474;p65"/>
          <p:cNvSpPr txBox="1"/>
          <p:nvPr/>
        </p:nvSpPr>
        <p:spPr>
          <a:xfrm>
            <a:off x="15586996" y="6165772"/>
            <a:ext cx="184858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nl-BE" sz="20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Albert Einstein</a:t>
            </a:r>
            <a:endParaRPr/>
          </a:p>
        </p:txBody>
      </p:sp>
      <p:pic>
        <p:nvPicPr>
          <p:cNvPr descr="Afbeelding met persoon, binnen, muur, zitten&#10;&#10;Automatisch gegenereerde beschrijving" id="475" name="Google Shape;47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9138" y="8023525"/>
            <a:ext cx="4500141" cy="450014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fbeelding met persoon, gebouw, buiten, fiets&#10;&#10;Automatisch gegenereerde beschrijving" id="476" name="Google Shape;476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3929" y="8023524"/>
            <a:ext cx="4500141" cy="450014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fbeelding met persoon, binnen, muur, vloer&#10;&#10;Automatisch gegenereerde beschrijving" id="477" name="Google Shape;477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18721" y="8023523"/>
            <a:ext cx="4500141" cy="450014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6"/>
          <p:cNvSpPr/>
          <p:nvPr/>
        </p:nvSpPr>
        <p:spPr>
          <a:xfrm>
            <a:off x="5329646" y="11808823"/>
            <a:ext cx="10607040" cy="19071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66"/>
          <p:cNvSpPr txBox="1"/>
          <p:nvPr/>
        </p:nvSpPr>
        <p:spPr>
          <a:xfrm>
            <a:off x="1460764" y="745493"/>
            <a:ext cx="16095716" cy="10852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2B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Hoe inschrijven?</a:t>
            </a:r>
            <a:endParaRPr b="1" i="0" sz="6601" u="none" cap="none" strike="noStrike">
              <a:solidFill>
                <a:srgbClr val="FCB52B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85" name="Google Shape;485;p66"/>
          <p:cNvSpPr/>
          <p:nvPr/>
        </p:nvSpPr>
        <p:spPr>
          <a:xfrm>
            <a:off x="1567493" y="2002029"/>
            <a:ext cx="1165082" cy="68596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0C7A9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86" name="Google Shape;486;p66"/>
          <p:cNvSpPr txBox="1"/>
          <p:nvPr/>
        </p:nvSpPr>
        <p:spPr>
          <a:xfrm>
            <a:off x="15952757" y="6165772"/>
            <a:ext cx="184858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nl-BE" sz="20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Albert Einstein</a:t>
            </a:r>
            <a:endParaRPr/>
          </a:p>
        </p:txBody>
      </p:sp>
      <p:pic>
        <p:nvPicPr>
          <p:cNvPr id="487" name="Google Shape;48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6753" y="3803920"/>
            <a:ext cx="11318219" cy="1600980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6"/>
          <p:cNvSpPr/>
          <p:nvPr/>
        </p:nvSpPr>
        <p:spPr>
          <a:xfrm>
            <a:off x="8023484" y="745494"/>
            <a:ext cx="7913202" cy="6770516"/>
          </a:xfrm>
          <a:prstGeom prst="ellipse">
            <a:avLst/>
          </a:prstGeom>
          <a:noFill/>
          <a:ln cap="flat" cmpd="sng" w="101600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82300" lIns="164600" spcFirstLastPara="1" rIns="1646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89" name="Google Shape;489;p66"/>
          <p:cNvSpPr txBox="1"/>
          <p:nvPr/>
        </p:nvSpPr>
        <p:spPr>
          <a:xfrm>
            <a:off x="8768847" y="2383316"/>
            <a:ext cx="6568283" cy="3950405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150" spcFirstLastPara="1" rIns="163150" wrap="square" tIns="8157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42F"/>
              </a:buClr>
              <a:buSzPts val="3600"/>
              <a:buFont typeface="Noto Sans Symbols"/>
              <a:buChar char="✔"/>
            </a:pPr>
            <a:r>
              <a:rPr b="1" i="0" lang="nl-BE" sz="36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Via website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600"/>
              <a:buFont typeface="Arial"/>
              <a:buNone/>
            </a:pPr>
            <a:r>
              <a:rPr b="1" i="0" lang="nl-BE" sz="36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</a:t>
            </a:r>
            <a:r>
              <a:rPr b="1" i="0" lang="nl-BE" sz="3600" u="sng" cap="none" strike="noStrike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4"/>
              </a:rPr>
              <a:t>https://stjozefasoessen.be/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600"/>
              <a:buFont typeface="Arial"/>
              <a:buNone/>
            </a:pPr>
            <a:r>
              <a:rPr b="1" i="0" lang="nl-BE" sz="3600" u="sng" cap="none" strike="noStrike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5"/>
              </a:rPr>
              <a:t>   inschrijvingen-2022-2023/</a:t>
            </a:r>
            <a:endParaRPr b="1" i="0" sz="36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242F"/>
              </a:buClr>
              <a:buSzPts val="3600"/>
              <a:buFont typeface="Noto Sans Symbols"/>
              <a:buChar char="✔"/>
            </a:pPr>
            <a:r>
              <a:rPr b="1" i="0" lang="nl-BE" sz="3600" u="none" cap="none" strike="noStrike">
                <a:solidFill>
                  <a:srgbClr val="19242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Bevestiging inschrijving begin juli (nummer op de wachtlijst)</a:t>
            </a:r>
            <a:endParaRPr b="1" i="0" sz="3600" u="none" cap="none" strike="noStrike">
              <a:solidFill>
                <a:srgbClr val="19242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90" name="Google Shape;490;p66"/>
          <p:cNvSpPr/>
          <p:nvPr/>
        </p:nvSpPr>
        <p:spPr>
          <a:xfrm>
            <a:off x="1167163" y="4281574"/>
            <a:ext cx="5736461" cy="5890334"/>
          </a:xfrm>
          <a:prstGeom prst="ellipse">
            <a:avLst/>
          </a:prstGeom>
          <a:noFill/>
          <a:ln cap="flat" cmpd="sng" w="101600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82300" lIns="164600" spcFirstLastPara="1" rIns="1646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91" name="Google Shape;491;p66"/>
          <p:cNvSpPr txBox="1"/>
          <p:nvPr/>
        </p:nvSpPr>
        <p:spPr>
          <a:xfrm>
            <a:off x="1690300" y="5971694"/>
            <a:ext cx="4713390" cy="3088631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150" spcFirstLastPara="1" rIns="163150" wrap="square" tIns="81575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✔"/>
            </a:pPr>
            <a:r>
              <a:rPr b="1" i="0" lang="nl-BE" sz="3600" u="none" cap="none" strike="noStrike">
                <a:solidFill>
                  <a:srgbClr val="FF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Geleid bezoek aan de school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✔"/>
            </a:pPr>
            <a:r>
              <a:rPr b="1" i="0" lang="nl-BE" sz="3600" u="none" cap="none" strike="noStrike">
                <a:solidFill>
                  <a:srgbClr val="FF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Zat. 23 april (10.30 uur – 11.30 uur)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152" name="Google Shape;152;p29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9"/>
          <p:cNvSpPr txBox="1"/>
          <p:nvPr>
            <p:ph type="title"/>
          </p:nvPr>
        </p:nvSpPr>
        <p:spPr>
          <a:xfrm>
            <a:off x="1257300" y="872350"/>
            <a:ext cx="164820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8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Even inzoomen op het </a:t>
            </a:r>
            <a:r>
              <a:rPr b="1" lang="nl-BE">
                <a:solidFill>
                  <a:srgbClr val="FBB62B"/>
                </a:solidFill>
                <a:latin typeface="Open Sans"/>
                <a:ea typeface="Open Sans"/>
                <a:cs typeface="Open Sans"/>
                <a:sym typeface="Open Sans"/>
              </a:rPr>
              <a:t>doorstroom</a:t>
            </a:r>
            <a:r>
              <a:rPr b="1" lang="nl-BE">
                <a:solidFill>
                  <a:srgbClr val="FCB52B"/>
                </a:solidFill>
                <a:latin typeface="Open Sans"/>
                <a:ea typeface="Open Sans"/>
                <a:cs typeface="Open Sans"/>
                <a:sym typeface="Open Sans"/>
              </a:rPr>
              <a:t>profiel (DOD)</a:t>
            </a:r>
            <a:endParaRPr b="1">
              <a:solidFill>
                <a:srgbClr val="FCB52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920750" y="4456175"/>
            <a:ext cx="16045200" cy="6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437515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83928"/>
              <a:buChar char="❏"/>
            </a:pPr>
            <a:r>
              <a:rPr lang="nl-BE">
                <a:solidFill>
                  <a:srgbClr val="002060"/>
                </a:solidFill>
              </a:rPr>
              <a:t>Brede interesse voor het geheel van de vorming.</a:t>
            </a:r>
            <a:endParaRPr>
              <a:solidFill>
                <a:srgbClr val="002060"/>
              </a:solidFill>
            </a:endParaRPr>
          </a:p>
          <a:p>
            <a:pPr indent="-437515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83928"/>
              <a:buChar char="❏"/>
            </a:pPr>
            <a:r>
              <a:rPr lang="nl-BE">
                <a:solidFill>
                  <a:srgbClr val="002060"/>
                </a:solidFill>
              </a:rPr>
              <a:t>Inzicht in complexe leerinhouden en verbanden kunnen leggen.</a:t>
            </a:r>
            <a:endParaRPr>
              <a:solidFill>
                <a:srgbClr val="002060"/>
              </a:solidFill>
            </a:endParaRPr>
          </a:p>
          <a:p>
            <a:pPr indent="-437515" lvl="0" marL="4572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2060"/>
              </a:buClr>
              <a:buSzPct val="83928"/>
              <a:buChar char="❏"/>
            </a:pPr>
            <a:r>
              <a:rPr lang="nl-BE">
                <a:solidFill>
                  <a:srgbClr val="002060"/>
                </a:solidFill>
              </a:rPr>
              <a:t>Snel complexe en abstracte inhouden kunnen verwerken en automatiseren.</a:t>
            </a:r>
            <a:endParaRPr>
              <a:solidFill>
                <a:srgbClr val="002060"/>
              </a:solidFill>
            </a:endParaRPr>
          </a:p>
          <a:p>
            <a:pPr indent="-437515" lvl="0" marL="4572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2060"/>
              </a:buClr>
              <a:buSzPct val="83928"/>
              <a:buChar char="❏"/>
            </a:pPr>
            <a:r>
              <a:rPr lang="nl-BE">
                <a:solidFill>
                  <a:srgbClr val="002060"/>
                </a:solidFill>
              </a:rPr>
              <a:t>Logisch en kritisch kunnen denken.</a:t>
            </a:r>
            <a:endParaRPr>
              <a:solidFill>
                <a:srgbClr val="002060"/>
              </a:solidFill>
            </a:endParaRPr>
          </a:p>
          <a:p>
            <a:pPr indent="-437515" lvl="0" marL="4572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2060"/>
              </a:buClr>
              <a:buSzPct val="83928"/>
              <a:buChar char="❏"/>
            </a:pPr>
            <a:r>
              <a:rPr lang="nl-BE">
                <a:solidFill>
                  <a:srgbClr val="002060"/>
                </a:solidFill>
              </a:rPr>
              <a:t>Talig sterk zijn en nauwkeurig werken.</a:t>
            </a:r>
            <a:endParaRPr>
              <a:solidFill>
                <a:srgbClr val="002060"/>
              </a:solidFill>
            </a:endParaRPr>
          </a:p>
          <a:p>
            <a:pPr indent="-437515" lvl="0" marL="4572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2060"/>
              </a:buClr>
              <a:buSzPct val="83928"/>
              <a:buChar char="❏"/>
            </a:pPr>
            <a:r>
              <a:rPr lang="nl-BE">
                <a:solidFill>
                  <a:srgbClr val="002060"/>
                </a:solidFill>
              </a:rPr>
              <a:t>Goede zelforganisatie en planmatige, nauwkeurige aanpak.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159" name="Google Shape;159;p30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0"/>
          <p:cNvSpPr txBox="1"/>
          <p:nvPr>
            <p:ph type="title"/>
          </p:nvPr>
        </p:nvSpPr>
        <p:spPr>
          <a:xfrm>
            <a:off x="1493850" y="5380050"/>
            <a:ext cx="153003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920"/>
              <a:buFont typeface="Open Sans Light"/>
              <a:buNone/>
            </a:pPr>
            <a:r>
              <a:rPr lang="nl-BE" sz="10520">
                <a:solidFill>
                  <a:srgbClr val="002060"/>
                </a:solidFill>
              </a:rPr>
              <a:t>De studierichting</a:t>
            </a:r>
            <a:br>
              <a:rPr lang="nl-BE" sz="13320">
                <a:solidFill>
                  <a:srgbClr val="002060"/>
                </a:solidFill>
              </a:rPr>
            </a:br>
            <a:r>
              <a:rPr b="1" lang="nl-BE" sz="13320">
                <a:solidFill>
                  <a:srgbClr val="FCB52B"/>
                </a:solidFill>
              </a:rPr>
              <a:t>ECONOMISCHE WETENSCHAPPEN</a:t>
            </a:r>
            <a:endParaRPr b="1" sz="13320">
              <a:solidFill>
                <a:srgbClr val="FCB52B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/>
        </p:nvSpPr>
        <p:spPr>
          <a:xfrm>
            <a:off x="1567492" y="615078"/>
            <a:ext cx="9492393" cy="1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1"/>
              <a:buFont typeface="Arial"/>
              <a:buNone/>
            </a:pPr>
            <a:r>
              <a:rPr b="1" i="0" lang="nl-BE" sz="6601" u="none" cap="none" strike="noStrike">
                <a:solidFill>
                  <a:srgbClr val="FCB52B"/>
                </a:solidFill>
                <a:latin typeface="Bebas Neue"/>
                <a:ea typeface="Bebas Neue"/>
                <a:cs typeface="Bebas Neue"/>
                <a:sym typeface="Bebas Neue"/>
              </a:rPr>
              <a:t>LESSENTABELLEN</a:t>
            </a:r>
            <a:endParaRPr b="1" i="0" sz="6601" u="none" cap="none" strike="noStrike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1567493" y="2002029"/>
            <a:ext cx="1165200" cy="68700"/>
          </a:xfrm>
          <a:prstGeom prst="rect">
            <a:avLst/>
          </a:prstGeom>
          <a:solidFill>
            <a:srgbClr val="0C7A9F"/>
          </a:solidFill>
          <a:ln cap="flat" cmpd="sng" w="9525">
            <a:solidFill>
              <a:srgbClr val="0C7A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50" lIns="68500" spcFirstLastPara="1" rIns="68500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1"/>
              <a:buFont typeface="Arial"/>
              <a:buNone/>
            </a:pPr>
            <a:r>
              <a:t/>
            </a:r>
            <a:endParaRPr b="0" i="0" sz="2701" u="none" cap="none" strike="noStrik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aphicFrame>
        <p:nvGraphicFramePr>
          <p:cNvPr id="167" name="Google Shape;167;p31"/>
          <p:cNvGraphicFramePr/>
          <p:nvPr/>
        </p:nvGraphicFramePr>
        <p:xfrm>
          <a:off x="4074343" y="23401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{A1A24329-EB46-4188-8690-AD3ECFCA4E1F}</a:tableStyleId>
              </a:tblPr>
              <a:tblGrid>
                <a:gridCol w="4377625"/>
                <a:gridCol w="2514100"/>
                <a:gridCol w="26200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/>
                        <a:t>EW</a:t>
                      </a:r>
                      <a:endParaRPr sz="3600" u="none" cap="none" strike="noStrike"/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BB62B"/>
                          </a:solidFill>
                        </a:rPr>
                        <a:t>3de jaar</a:t>
                      </a:r>
                      <a:endParaRPr sz="36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nl-BE" sz="3600" u="none" cap="none" strike="noStrike">
                          <a:solidFill>
                            <a:srgbClr val="FBB62B"/>
                          </a:solidFill>
                        </a:rPr>
                        <a:t>4de jaar</a:t>
                      </a:r>
                      <a:endParaRPr sz="3600" u="none" cap="none" strike="noStrike">
                        <a:solidFill>
                          <a:srgbClr val="FBB62B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0C7A9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GODSDIENST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NEDERLANDS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accent2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FRANS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accent2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ENGELS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3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accent2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DUITS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AARDRIJKSKUNDE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GESCHIEDENIS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LO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2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MEAV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INFORMATICA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0C7A9F"/>
                          </a:solidFill>
                        </a:rPr>
                        <a:t>0</a:t>
                      </a:r>
                      <a:endParaRPr b="1" sz="2800" u="none" cap="none" strike="noStrike">
                        <a:solidFill>
                          <a:srgbClr val="0C7A9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ECONOMIE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CB52B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rgbClr val="FCB52B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dk2"/>
                          </a:solidFill>
                        </a:rPr>
                        <a:t>4</a:t>
                      </a:r>
                      <a:endParaRPr b="1" sz="2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0C7A9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WISKUNDE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5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6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FYSICA </a:t>
                      </a:r>
                      <a:endParaRPr b="1" sz="28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BIOLOGIE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CHEMIE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b="1" sz="2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2DBCE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TOTAAL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nl-BE" sz="2800" u="none" cap="none" strike="noStrike">
                          <a:solidFill>
                            <a:schemeClr val="lt1"/>
                          </a:solidFill>
                        </a:rPr>
                        <a:t>32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griekenland euro" id="172" name="Google Shape;172;p32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2"/>
          <p:cNvSpPr txBox="1"/>
          <p:nvPr>
            <p:ph type="title"/>
          </p:nvPr>
        </p:nvSpPr>
        <p:spPr>
          <a:xfrm>
            <a:off x="1257300" y="872350"/>
            <a:ext cx="164820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ECONOMISCHE WETENSCHAPPEN</a:t>
            </a:r>
            <a:endParaRPr b="1">
              <a:solidFill>
                <a:srgbClr val="FCB52B"/>
              </a:solidFill>
            </a:endParaRPr>
          </a:p>
        </p:txBody>
      </p:sp>
      <p:sp>
        <p:nvSpPr>
          <p:cNvPr id="174" name="Google Shape;174;p32"/>
          <p:cNvSpPr txBox="1"/>
          <p:nvPr>
            <p:ph idx="1" type="body"/>
          </p:nvPr>
        </p:nvSpPr>
        <p:spPr>
          <a:xfrm>
            <a:off x="1421225" y="4456175"/>
            <a:ext cx="15544800" cy="671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38"/>
              <a:buChar char="❏"/>
            </a:pPr>
            <a:r>
              <a:rPr lang="nl-BE" sz="4200">
                <a:solidFill>
                  <a:srgbClr val="002060"/>
                </a:solidFill>
              </a:rPr>
              <a:t>Sterk theoretische en uitdagende </a:t>
            </a:r>
            <a:r>
              <a:rPr b="1" lang="nl-BE" sz="42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doorstroom</a:t>
            </a:r>
            <a:r>
              <a:rPr lang="nl-BE" sz="4200">
                <a:solidFill>
                  <a:srgbClr val="002060"/>
                </a:solidFill>
              </a:rPr>
              <a:t>richting.</a:t>
            </a:r>
            <a:endParaRPr sz="3200">
              <a:solidFill>
                <a:srgbClr val="002060"/>
              </a:solidFill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638"/>
              <a:buChar char="❏"/>
            </a:pPr>
            <a:r>
              <a:rPr lang="nl-BE" sz="4200">
                <a:solidFill>
                  <a:srgbClr val="002060"/>
                </a:solidFill>
              </a:rPr>
              <a:t>Uitgebreid pakket economie en wiskunde.</a:t>
            </a:r>
            <a:endParaRPr sz="4200">
              <a:solidFill>
                <a:srgbClr val="002060"/>
              </a:solidFill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638"/>
              <a:buChar char="❏"/>
            </a:pPr>
            <a:r>
              <a:rPr lang="nl-BE" sz="4200">
                <a:solidFill>
                  <a:srgbClr val="002060"/>
                </a:solidFill>
              </a:rPr>
              <a:t>Verdiepende basisvorming moderne vreemde talen</a:t>
            </a:r>
            <a:endParaRPr sz="4200">
              <a:solidFill>
                <a:srgbClr val="002060"/>
              </a:solidFill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638"/>
              <a:buChar char="❏"/>
            </a:pPr>
            <a:r>
              <a:rPr lang="nl-BE" sz="4200">
                <a:solidFill>
                  <a:srgbClr val="002060"/>
                </a:solidFill>
              </a:rPr>
              <a:t>Logisch en kritisch denken (wiskundige en economische concepten begrijpen en toepassen).</a:t>
            </a:r>
            <a:endParaRPr sz="4200">
              <a:solidFill>
                <a:srgbClr val="002060"/>
              </a:solidFill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638"/>
              <a:buChar char="❏"/>
            </a:pPr>
            <a:r>
              <a:rPr lang="nl-BE" sz="4200">
                <a:solidFill>
                  <a:srgbClr val="002060"/>
                </a:solidFill>
              </a:rPr>
              <a:t>Cesuurdoelen voor economie: keuzegedrag producent en consument, marktwerking, internationale handel en economische integratie.</a:t>
            </a:r>
            <a:endParaRPr sz="4200">
              <a:solidFill>
                <a:srgbClr val="002060"/>
              </a:solidFill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002060"/>
              </a:buClr>
              <a:buSzPts val="3638"/>
              <a:buChar char="❏"/>
            </a:pPr>
            <a:r>
              <a:rPr lang="nl-BE" sz="4200">
                <a:solidFill>
                  <a:srgbClr val="002060"/>
                </a:solidFill>
              </a:rPr>
              <a:t>Via het project economie in het 2de jaar heb je al een beeld van wat je mag verwachten.</a:t>
            </a:r>
            <a:endParaRPr sz="42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type="title"/>
          </p:nvPr>
        </p:nvSpPr>
        <p:spPr>
          <a:xfrm>
            <a:off x="1257300" y="3121478"/>
            <a:ext cx="157734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Calibri"/>
              <a:buNone/>
            </a:pPr>
            <a:r>
              <a:rPr b="1" lang="nl-BE" sz="6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Wie zoeken we?</a:t>
            </a:r>
            <a:endParaRPr b="1" sz="66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descr="Afbeeldingsresultaat voor griekenland euro" id="180" name="Google Shape;180;p33"/>
          <p:cNvSpPr/>
          <p:nvPr/>
        </p:nvSpPr>
        <p:spPr>
          <a:xfrm>
            <a:off x="311150" y="-28892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3"/>
          <p:cNvSpPr txBox="1"/>
          <p:nvPr/>
        </p:nvSpPr>
        <p:spPr>
          <a:xfrm>
            <a:off x="1600200" y="5150800"/>
            <a:ext cx="16248900" cy="5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wil graag weten waarom dingen gebeuren in de wereld.</a:t>
            </a:r>
            <a:endParaRPr b="0" i="0" sz="56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bent nieuwsgierig naar de denkwijze van bedrijven bij verschillende situaties.</a:t>
            </a:r>
            <a:endParaRPr b="0" i="0" sz="56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Open Sans Light"/>
              <a:buChar char="❏"/>
            </a:pPr>
            <a:r>
              <a:rPr b="0" i="0" lang="nl-BE" sz="56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Je houdt van logica en durft kritisch te zijn voor wat je gaat verwerken.</a:t>
            </a:r>
            <a:endParaRPr b="0" i="0" sz="5600" u="none" cap="none" strike="noStrike">
              <a:solidFill>
                <a:schemeClr val="l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2" name="Google Shape;182;p33"/>
          <p:cNvSpPr txBox="1"/>
          <p:nvPr>
            <p:ph type="title"/>
          </p:nvPr>
        </p:nvSpPr>
        <p:spPr>
          <a:xfrm>
            <a:off x="1257300" y="872350"/>
            <a:ext cx="168735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Open Sans Light"/>
              <a:buNone/>
            </a:pPr>
            <a:r>
              <a:rPr lang="nl-BE">
                <a:solidFill>
                  <a:srgbClr val="002060"/>
                </a:solidFill>
              </a:rPr>
              <a:t>De studierichting</a:t>
            </a:r>
            <a:br>
              <a:rPr lang="nl-BE">
                <a:solidFill>
                  <a:srgbClr val="002060"/>
                </a:solidFill>
              </a:rPr>
            </a:br>
            <a:r>
              <a:rPr b="1" lang="nl-BE">
                <a:solidFill>
                  <a:srgbClr val="FCB52B"/>
                </a:solidFill>
              </a:rPr>
              <a:t>ECONOMISCHE WETENSCHAPPEN</a:t>
            </a:r>
            <a:endParaRPr b="1">
              <a:solidFill>
                <a:srgbClr val="FCB52B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Aangepast 1">
      <a:dk1>
        <a:srgbClr val="FFFFFF"/>
      </a:dk1>
      <a:lt1>
        <a:srgbClr val="FFFFFF"/>
      </a:lt1>
      <a:dk2>
        <a:srgbClr val="FCB52B"/>
      </a:dk2>
      <a:lt2>
        <a:srgbClr val="19242F"/>
      </a:lt2>
      <a:accent1>
        <a:srgbClr val="909090"/>
      </a:accent1>
      <a:accent2>
        <a:srgbClr val="0C7A9F"/>
      </a:accent2>
      <a:accent3>
        <a:srgbClr val="8B8B8B"/>
      </a:accent3>
      <a:accent4>
        <a:srgbClr val="555555"/>
      </a:accent4>
      <a:accent5>
        <a:srgbClr val="C6C6C6"/>
      </a:accent5>
      <a:accent6>
        <a:srgbClr val="727272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Default Theme">
  <a:themeElements>
    <a:clrScheme name="Aangepast 1">
      <a:dk1>
        <a:srgbClr val="FFFFFF"/>
      </a:dk1>
      <a:lt1>
        <a:srgbClr val="FFFFFF"/>
      </a:lt1>
      <a:dk2>
        <a:srgbClr val="FCB52B"/>
      </a:dk2>
      <a:lt2>
        <a:srgbClr val="19242F"/>
      </a:lt2>
      <a:accent1>
        <a:srgbClr val="909090"/>
      </a:accent1>
      <a:accent2>
        <a:srgbClr val="0C7A9F"/>
      </a:accent2>
      <a:accent3>
        <a:srgbClr val="8B8B8B"/>
      </a:accent3>
      <a:accent4>
        <a:srgbClr val="555555"/>
      </a:accent4>
      <a:accent5>
        <a:srgbClr val="C6C6C6"/>
      </a:accent5>
      <a:accent6>
        <a:srgbClr val="727272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Default Theme">
  <a:themeElements>
    <a:clrScheme name="Aangepast 1">
      <a:dk1>
        <a:srgbClr val="FFFFFF"/>
      </a:dk1>
      <a:lt1>
        <a:srgbClr val="FFFFFF"/>
      </a:lt1>
      <a:dk2>
        <a:srgbClr val="FCB52B"/>
      </a:dk2>
      <a:lt2>
        <a:srgbClr val="19242F"/>
      </a:lt2>
      <a:accent1>
        <a:srgbClr val="909090"/>
      </a:accent1>
      <a:accent2>
        <a:srgbClr val="0C7A9F"/>
      </a:accent2>
      <a:accent3>
        <a:srgbClr val="8B8B8B"/>
      </a:accent3>
      <a:accent4>
        <a:srgbClr val="555555"/>
      </a:accent4>
      <a:accent5>
        <a:srgbClr val="C6C6C6"/>
      </a:accent5>
      <a:accent6>
        <a:srgbClr val="727272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